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4" r:id="rId9"/>
    <p:sldId id="263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61AC0B0-E5FA-4284-AE3F-01418330E06A}" type="datetimeFigureOut">
              <a:rPr lang="it-IT" smtClean="0"/>
              <a:t>12/09/2023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C754557-34A7-4717-9186-DCFB6C7F2737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4338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C0B0-E5FA-4284-AE3F-01418330E06A}" type="datetimeFigureOut">
              <a:rPr lang="it-IT" smtClean="0"/>
              <a:t>12/09/2023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54557-34A7-4717-9186-DCFB6C7F27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5617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C0B0-E5FA-4284-AE3F-01418330E06A}" type="datetimeFigureOut">
              <a:rPr lang="it-IT" smtClean="0"/>
              <a:t>12/09/2023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54557-34A7-4717-9186-DCFB6C7F2737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9200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C0B0-E5FA-4284-AE3F-01418330E06A}" type="datetimeFigureOut">
              <a:rPr lang="it-IT" smtClean="0"/>
              <a:t>12/09/2023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54557-34A7-4717-9186-DCFB6C7F2737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8648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C0B0-E5FA-4284-AE3F-01418330E06A}" type="datetimeFigureOut">
              <a:rPr lang="it-IT" smtClean="0"/>
              <a:t>12/09/2023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54557-34A7-4717-9186-DCFB6C7F27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89793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C0B0-E5FA-4284-AE3F-01418330E06A}" type="datetimeFigureOut">
              <a:rPr lang="it-IT" smtClean="0"/>
              <a:t>12/09/2023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54557-34A7-4717-9186-DCFB6C7F2737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7240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C0B0-E5FA-4284-AE3F-01418330E06A}" type="datetimeFigureOut">
              <a:rPr lang="it-IT" smtClean="0"/>
              <a:t>12/09/2023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54557-34A7-4717-9186-DCFB6C7F2737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3576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C0B0-E5FA-4284-AE3F-01418330E06A}" type="datetimeFigureOut">
              <a:rPr lang="it-IT" smtClean="0"/>
              <a:t>12/09/2023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54557-34A7-4717-9186-DCFB6C7F2737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94147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C0B0-E5FA-4284-AE3F-01418330E06A}" type="datetimeFigureOut">
              <a:rPr lang="it-IT" smtClean="0"/>
              <a:t>12/09/2023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54557-34A7-4717-9186-DCFB6C7F2737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730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C0B0-E5FA-4284-AE3F-01418330E06A}" type="datetimeFigureOut">
              <a:rPr lang="it-IT" smtClean="0"/>
              <a:t>12/09/2023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54557-34A7-4717-9186-DCFB6C7F27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7172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C0B0-E5FA-4284-AE3F-01418330E06A}" type="datetimeFigureOut">
              <a:rPr lang="it-IT" smtClean="0"/>
              <a:t>12/09/2023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54557-34A7-4717-9186-DCFB6C7F2737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6595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C0B0-E5FA-4284-AE3F-01418330E06A}" type="datetimeFigureOut">
              <a:rPr lang="it-IT" smtClean="0"/>
              <a:t>12/09/2023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54557-34A7-4717-9186-DCFB6C7F27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4648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C0B0-E5FA-4284-AE3F-01418330E06A}" type="datetimeFigureOut">
              <a:rPr lang="it-IT" smtClean="0"/>
              <a:t>12/09/2023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54557-34A7-4717-9186-DCFB6C7F2737}" type="slidenum">
              <a:rPr lang="it-IT" smtClean="0"/>
              <a:t>‹N›</a:t>
            </a:fld>
            <a:endParaRPr lang="it-IT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169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C0B0-E5FA-4284-AE3F-01418330E06A}" type="datetimeFigureOut">
              <a:rPr lang="it-IT" smtClean="0"/>
              <a:t>12/09/2023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54557-34A7-4717-9186-DCFB6C7F2737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128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C0B0-E5FA-4284-AE3F-01418330E06A}" type="datetimeFigureOut">
              <a:rPr lang="it-IT" smtClean="0"/>
              <a:t>12/09/2023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54557-34A7-4717-9186-DCFB6C7F27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2465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C0B0-E5FA-4284-AE3F-01418330E06A}" type="datetimeFigureOut">
              <a:rPr lang="it-IT" smtClean="0"/>
              <a:t>12/09/2023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54557-34A7-4717-9186-DCFB6C7F2737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569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C0B0-E5FA-4284-AE3F-01418330E06A}" type="datetimeFigureOut">
              <a:rPr lang="it-IT" smtClean="0"/>
              <a:t>12/09/2023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54557-34A7-4717-9186-DCFB6C7F27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8778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61AC0B0-E5FA-4284-AE3F-01418330E06A}" type="datetimeFigureOut">
              <a:rPr lang="it-IT" smtClean="0"/>
              <a:t>12/09/2023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C754557-34A7-4717-9186-DCFB6C7F27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738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ggiscienza.it/2020/09/08/palestre-scuole-covid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d/3.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idatticamatematicaprimaria.blogspot.com/2013/09/buon-anno-scolastico.htm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-sa/3.0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aberex.wordpress.com/2010/12/06/se-dedicassimo-un-po%E2%80%99-di-tempo-e-di-cervello-a-pensare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/3.0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8A63BC-0557-2DE8-2438-636E26A30E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>
                <a:solidFill>
                  <a:srgbClr val="00B0F0"/>
                </a:solidFill>
              </a:rPr>
              <a:t>BENVENUTI !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D861299-2FB0-57D9-69D6-DB17443783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>
                <a:solidFill>
                  <a:srgbClr val="00B0F0"/>
                </a:solidFill>
              </a:rPr>
              <a:t>SCUOLA PRIMARIA </a:t>
            </a:r>
          </a:p>
          <a:p>
            <a:r>
              <a:rPr lang="it-IT" dirty="0">
                <a:solidFill>
                  <a:srgbClr val="00B0F0"/>
                </a:solidFill>
              </a:rPr>
              <a:t>R.L.MONTALCINI</a:t>
            </a:r>
          </a:p>
        </p:txBody>
      </p:sp>
    </p:spTree>
    <p:extLst>
      <p:ext uri="{BB962C8B-B14F-4D97-AF65-F5344CB8AC3E}">
        <p14:creationId xmlns:p14="http://schemas.microsoft.com/office/powerpoint/2010/main" val="26764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4EDBAAAB-C982-F877-8690-30653779894B}"/>
              </a:ext>
            </a:extLst>
          </p:cNvPr>
          <p:cNvSpPr txBox="1"/>
          <p:nvPr/>
        </p:nvSpPr>
        <p:spPr>
          <a:xfrm>
            <a:off x="914400" y="962526"/>
            <a:ext cx="8494295" cy="20223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2250"/>
              </a:spcAft>
            </a:pPr>
            <a:r>
              <a:rPr lang="it-IT" sz="4000" kern="100" dirty="0">
                <a:solidFill>
                  <a:srgbClr val="9A9A9A"/>
                </a:solidFill>
                <a:latin typeface="Georgia" panose="02040502050405020303" pitchFamily="18" charset="0"/>
                <a:ea typeface="Century Gothic" panose="020B0502020202020204" pitchFamily="34" charset="0"/>
                <a:cs typeface="Times New Roman" panose="02020603050405020304" pitchFamily="18" charset="0"/>
              </a:rPr>
              <a:t>ED INFINE  LA NOSTRA «BELLISSIMISSIMA»   </a:t>
            </a:r>
            <a:r>
              <a:rPr lang="it-IT" sz="4000" b="1" kern="100" dirty="0">
                <a:solidFill>
                  <a:srgbClr val="FF0000"/>
                </a:solidFill>
                <a:latin typeface="Georgia" panose="02040502050405020303" pitchFamily="18" charset="0"/>
                <a:ea typeface="Century Gothic" panose="020B0502020202020204" pitchFamily="34" charset="0"/>
                <a:cs typeface="Times New Roman" panose="02020603050405020304" pitchFamily="18" charset="0"/>
              </a:rPr>
              <a:t>PALESTRA</a:t>
            </a:r>
            <a:endParaRPr lang="it-IT" sz="4000" b="1" kern="100" dirty="0">
              <a:solidFill>
                <a:srgbClr val="FF0000"/>
              </a:solidFill>
              <a:effectLst/>
              <a:latin typeface="Georgia" panose="02040502050405020303" pitchFamily="18" charset="0"/>
              <a:ea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09A6015-6D05-4E40-AA91-8FD7BCF187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71745" y="3080084"/>
            <a:ext cx="4526070" cy="301738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AB982D6-5E41-01D4-92FD-266BD8D500E2}"/>
              </a:ext>
            </a:extLst>
          </p:cNvPr>
          <p:cNvSpPr txBox="1"/>
          <p:nvPr/>
        </p:nvSpPr>
        <p:spPr>
          <a:xfrm>
            <a:off x="6352674" y="6312073"/>
            <a:ext cx="42451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>
                <a:hlinkClick r:id="rId3" tooltip="https://oggiscienza.it/2020/09/08/palestre-scuole-covid/"/>
              </a:rPr>
              <a:t>Questa foto</a:t>
            </a:r>
            <a:r>
              <a:rPr lang="it-IT" sz="900"/>
              <a:t> di Autore sconosciuto è concesso in licenza da </a:t>
            </a:r>
            <a:r>
              <a:rPr lang="it-IT" sz="900">
                <a:hlinkClick r:id="rId4" tooltip="https://creativecommons.org/licenses/by-nd/3.0/"/>
              </a:rPr>
              <a:t>CC BY-ND</a:t>
            </a:r>
            <a:endParaRPr lang="it-IT" sz="900"/>
          </a:p>
        </p:txBody>
      </p:sp>
    </p:spTree>
    <p:extLst>
      <p:ext uri="{BB962C8B-B14F-4D97-AF65-F5344CB8AC3E}">
        <p14:creationId xmlns:p14="http://schemas.microsoft.com/office/powerpoint/2010/main" val="1671673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E7642368-597B-060C-52E1-9A9F99F3F6CB}"/>
              </a:ext>
            </a:extLst>
          </p:cNvPr>
          <p:cNvSpPr txBox="1"/>
          <p:nvPr/>
        </p:nvSpPr>
        <p:spPr>
          <a:xfrm rot="10800000" flipV="1">
            <a:off x="1074821" y="1441055"/>
            <a:ext cx="8550442" cy="2335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2250"/>
              </a:spcAft>
            </a:pPr>
            <a:r>
              <a:rPr lang="it-IT" sz="2400" kern="100" dirty="0">
                <a:solidFill>
                  <a:srgbClr val="9A9A9A"/>
                </a:solidFill>
                <a:effectLst/>
                <a:latin typeface="Georgia" panose="02040502050405020303" pitchFamily="18" charset="0"/>
                <a:ea typeface="Century Gothic" panose="020B0502020202020204" pitchFamily="34" charset="0"/>
                <a:cs typeface="Times New Roman" panose="02020603050405020304" pitchFamily="18" charset="0"/>
              </a:rPr>
              <a:t>RINGRAZIANDOVI PER LA</a:t>
            </a:r>
            <a:r>
              <a:rPr lang="it-IT" sz="2400" kern="100" dirty="0">
                <a:solidFill>
                  <a:srgbClr val="9A9A9A"/>
                </a:solidFill>
                <a:latin typeface="Georgia" panose="02040502050405020303" pitchFamily="18" charset="0"/>
                <a:ea typeface="Century Gothic" panose="020B0502020202020204" pitchFamily="34" charset="0"/>
                <a:cs typeface="Times New Roman" panose="02020603050405020304" pitchFamily="18" charset="0"/>
              </a:rPr>
              <a:t> PARTECIPAZIONE CI AUGURIAMO E VI AUGURIAMO UN ANNO SCOLASTICO  INTERESSANTE.</a:t>
            </a:r>
          </a:p>
          <a:p>
            <a:pPr>
              <a:lnSpc>
                <a:spcPct val="107000"/>
              </a:lnSpc>
              <a:spcAft>
                <a:spcPts val="2250"/>
              </a:spcAft>
            </a:pPr>
            <a:r>
              <a:rPr lang="it-IT" sz="2400" kern="100" dirty="0">
                <a:solidFill>
                  <a:srgbClr val="9A9A9A"/>
                </a:solidFill>
                <a:effectLst/>
                <a:latin typeface="Georgia" panose="02040502050405020303" pitchFamily="18" charset="0"/>
                <a:ea typeface="Century Gothic" panose="020B0502020202020204" pitchFamily="34" charset="0"/>
                <a:cs typeface="Times New Roman" panose="02020603050405020304" pitchFamily="18" charset="0"/>
              </a:rPr>
              <a:t>AI NS ALUNNI </a:t>
            </a:r>
            <a:r>
              <a:rPr lang="it-IT" sz="2400" kern="100" dirty="0">
                <a:solidFill>
                  <a:srgbClr val="9A9A9A"/>
                </a:solidFill>
                <a:latin typeface="Georgia" panose="02040502050405020303" pitchFamily="18" charset="0"/>
                <a:ea typeface="Century Gothic" panose="020B0502020202020204" pitchFamily="34" charset="0"/>
                <a:cs typeface="Times New Roman" panose="02020603050405020304" pitchFamily="18" charset="0"/>
              </a:rPr>
              <a:t>E’ RIVOLTO UN AUGURIO SPECIALE PER QUESTA NUOVA ESPERIENZA!</a:t>
            </a:r>
            <a:endParaRPr lang="it-IT" sz="2400" kern="100" dirty="0">
              <a:solidFill>
                <a:srgbClr val="9A9A9A"/>
              </a:solidFill>
              <a:effectLst/>
              <a:latin typeface="Georgia" panose="02040502050405020303" pitchFamily="18" charset="0"/>
              <a:ea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9E624C3-3FA9-E756-6C47-B975BB51A7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74821" y="4110904"/>
            <a:ext cx="10029825" cy="1190625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CCD1C3DE-4682-9069-BE4D-480E52BA49A0}"/>
              </a:ext>
            </a:extLst>
          </p:cNvPr>
          <p:cNvSpPr txBox="1"/>
          <p:nvPr/>
        </p:nvSpPr>
        <p:spPr>
          <a:xfrm>
            <a:off x="1074821" y="5301529"/>
            <a:ext cx="100298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>
                <a:hlinkClick r:id="rId3" tooltip="https://didatticamatematicaprimaria.blogspot.com/2013/09/buon-anno-scolastico.html"/>
              </a:rPr>
              <a:t>Questa foto</a:t>
            </a:r>
            <a:r>
              <a:rPr lang="it-IT" sz="900"/>
              <a:t> di Autore sconosciuto è concesso in licenza da </a:t>
            </a:r>
            <a:r>
              <a:rPr lang="it-IT" sz="900">
                <a:hlinkClick r:id="rId4" tooltip="https://creativecommons.org/licenses/by-nc-sa/3.0/"/>
              </a:rPr>
              <a:t>CC BY-SA-NC</a:t>
            </a:r>
            <a:endParaRPr lang="it-IT" sz="900"/>
          </a:p>
        </p:txBody>
      </p:sp>
    </p:spTree>
    <p:extLst>
      <p:ext uri="{BB962C8B-B14F-4D97-AF65-F5344CB8AC3E}">
        <p14:creationId xmlns:p14="http://schemas.microsoft.com/office/powerpoint/2010/main" val="1713178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8E4D45-0D23-DF50-7FC9-A1B65DE45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PROGETTO </a:t>
            </a:r>
            <a:br>
              <a:rPr lang="it-IT" dirty="0"/>
            </a:br>
            <a:r>
              <a:rPr lang="it-IT" dirty="0"/>
              <a:t>AULE  A RIGHE E AULE A QUADRETTI</a:t>
            </a:r>
          </a:p>
        </p:txBody>
      </p:sp>
      <p:pic>
        <p:nvPicPr>
          <p:cNvPr id="5" name="Segnaposto contenuto 4" descr="Ragazza in aula con uno zaino che guarda i compagni di classe">
            <a:extLst>
              <a:ext uri="{FF2B5EF4-FFF2-40B4-BE49-F238E27FC236}">
                <a16:creationId xmlns:a16="http://schemas.microsoft.com/office/drawing/2014/main" id="{E4F8A839-78D2-3C94-9F7C-3DA19BC39C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628" y="2557463"/>
            <a:ext cx="4970744" cy="3317875"/>
          </a:xfrm>
        </p:spPr>
      </p:pic>
    </p:spTree>
    <p:extLst>
      <p:ext uri="{BB962C8B-B14F-4D97-AF65-F5344CB8AC3E}">
        <p14:creationId xmlns:p14="http://schemas.microsoft.com/office/powerpoint/2010/main" val="2543210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C8FED6C1-5F29-3E9C-F88E-B87D9F097D63}"/>
              </a:ext>
            </a:extLst>
          </p:cNvPr>
          <p:cNvSpPr txBox="1"/>
          <p:nvPr/>
        </p:nvSpPr>
        <p:spPr>
          <a:xfrm>
            <a:off x="1668378" y="1235242"/>
            <a:ext cx="9609221" cy="40159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kern="1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entury Gothic" panose="020B0502020202020204" pitchFamily="34" charset="0"/>
                <a:cs typeface="Times New Roman" panose="02020603050405020304" pitchFamily="18" charset="0"/>
              </a:rPr>
              <a:t>L’idea di realizzare questo progetto è nata dalla necessità di dare alla scuola un’innovazione che consenta di rendere gli ambienti di apprendimento capaci di trasmettere in modo più efficace e dinamico i saperi e, di conseguenza, di acquisire le competenze effettive che il nostro Istituto intende perseguire ed è in grado di offrire. Le aule sono state  concepite ed allestite in funzione delle diverse discipline, personalizzate e predisposte in modo tale da essere esse stesse un luogo di apprendimento sereno ed efficace. Saranno  i nostri studenti a doversi spostare, in modo da essere anche responsabilizzati nella fase stessa dello spostamento.</a:t>
            </a:r>
            <a:endParaRPr lang="it-IT" sz="2400" kern="100" dirty="0">
              <a:effectLst/>
              <a:latin typeface="Century Gothic" panose="020B0502020202020204" pitchFamily="34" charset="0"/>
              <a:ea typeface="Century Gothic" panose="020B0502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191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5CF6EACC-DA70-B97E-178E-5B293AD6E9FE}"/>
              </a:ext>
            </a:extLst>
          </p:cNvPr>
          <p:cNvSpPr txBox="1"/>
          <p:nvPr/>
        </p:nvSpPr>
        <p:spPr>
          <a:xfrm>
            <a:off x="3148263" y="1459274"/>
            <a:ext cx="5895474" cy="2017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4000" kern="100" dirty="0">
                <a:latin typeface="Georgia" panose="02040502050405020303" pitchFamily="18" charset="0"/>
                <a:ea typeface="Century Gothic" panose="020B0502020202020204" pitchFamily="34" charset="0"/>
                <a:cs typeface="Times New Roman" panose="02020603050405020304" pitchFamily="18" charset="0"/>
              </a:rPr>
              <a:t>SIAMO SICURI CHE Vi state chiedendo : PERCHE’?</a:t>
            </a:r>
            <a:endParaRPr lang="it-IT" sz="4000" kern="100" dirty="0">
              <a:effectLst/>
              <a:latin typeface="Georgia" panose="02040502050405020303" pitchFamily="18" charset="0"/>
              <a:ea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4416943-E537-47EA-F90E-E36A1199D8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823283" y="3015916"/>
            <a:ext cx="3721770" cy="2919663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C4C5CCF-C8E0-6AA5-37C0-06116E8DA008}"/>
              </a:ext>
            </a:extLst>
          </p:cNvPr>
          <p:cNvSpPr txBox="1"/>
          <p:nvPr/>
        </p:nvSpPr>
        <p:spPr>
          <a:xfrm>
            <a:off x="8102043" y="6483515"/>
            <a:ext cx="7007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>
                <a:hlinkClick r:id="rId3" tooltip="https://faberex.wordpress.com/2010/12/06/se-dedicassimo-un-po%E2%80%99-di-tempo-e-di-cervello-a-pensare/"/>
              </a:rPr>
              <a:t>Questa foto</a:t>
            </a:r>
            <a:r>
              <a:rPr lang="it-IT" sz="900"/>
              <a:t> di Autore sconosciuto è concesso in licenza da </a:t>
            </a:r>
            <a:r>
              <a:rPr lang="it-IT" sz="900">
                <a:hlinkClick r:id="rId4" tooltip="https://creativecommons.org/licenses/by/3.0/"/>
              </a:rPr>
              <a:t>CC BY</a:t>
            </a:r>
            <a:endParaRPr lang="it-IT" sz="900"/>
          </a:p>
        </p:txBody>
      </p:sp>
    </p:spTree>
    <p:extLst>
      <p:ext uri="{BB962C8B-B14F-4D97-AF65-F5344CB8AC3E}">
        <p14:creationId xmlns:p14="http://schemas.microsoft.com/office/powerpoint/2010/main" val="2286414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F286E4D0-A5F2-4D48-A16A-B8F80C2F3D4A}"/>
              </a:ext>
            </a:extLst>
          </p:cNvPr>
          <p:cNvSpPr txBox="1"/>
          <p:nvPr/>
        </p:nvSpPr>
        <p:spPr>
          <a:xfrm>
            <a:off x="1026695" y="866274"/>
            <a:ext cx="8285747" cy="2686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200" kern="100" dirty="0">
                <a:latin typeface="Georgia" panose="02040502050405020303" pitchFamily="18" charset="0"/>
                <a:ea typeface="Century Gothic" panose="020B0502020202020204" pitchFamily="34" charset="0"/>
                <a:cs typeface="Times New Roman" panose="02020603050405020304" pitchFamily="18" charset="0"/>
              </a:rPr>
              <a:t>Perché molte ricerche neuroscientifiche hanno dimostrato che i bambini e i ragazzi  apprendono dall’imitazione, dall’interazione sociale con i compagni e nel fare esperienza diretta!</a:t>
            </a:r>
            <a:endParaRPr lang="it-IT" sz="3200" kern="100" dirty="0">
              <a:effectLst/>
              <a:latin typeface="Georgia" panose="02040502050405020303" pitchFamily="18" charset="0"/>
              <a:ea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magine 4" descr="Due alunne che lavorano a un progetto di scienze">
            <a:extLst>
              <a:ext uri="{FF2B5EF4-FFF2-40B4-BE49-F238E27FC236}">
                <a16:creationId xmlns:a16="http://schemas.microsoft.com/office/drawing/2014/main" id="{E10795F3-CE6A-34C7-D889-05FD86F020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346" y="3523472"/>
            <a:ext cx="4631409" cy="229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96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1FED73DE-9E4A-414B-7A55-11DEA0E1133D}"/>
              </a:ext>
            </a:extLst>
          </p:cNvPr>
          <p:cNvSpPr txBox="1"/>
          <p:nvPr/>
        </p:nvSpPr>
        <p:spPr>
          <a:xfrm>
            <a:off x="2534653" y="962526"/>
            <a:ext cx="6753726" cy="4513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it-IT" sz="2800" kern="0" dirty="0">
                <a:solidFill>
                  <a:srgbClr val="1A171B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GENISO" panose="02000400000000000000" pitchFamily="2" charset="0"/>
              </a:rPr>
              <a:t>Per offrire una </a:t>
            </a:r>
            <a:r>
              <a:rPr lang="it-IT" sz="2800" b="1" kern="0" dirty="0">
                <a:solidFill>
                  <a:srgbClr val="1A171B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GENISO" panose="02000400000000000000" pitchFamily="2" charset="0"/>
              </a:rPr>
              <a:t>didattica motivante</a:t>
            </a:r>
            <a:r>
              <a:rPr lang="it-IT" sz="2800" kern="0" dirty="0">
                <a:solidFill>
                  <a:srgbClr val="1A171B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GENISO" panose="02000400000000000000" pitchFamily="2" charset="0"/>
              </a:rPr>
              <a:t>, capace di rispondere alle esigenze degli alunni di oggi.</a:t>
            </a:r>
            <a:endParaRPr lang="it-IT" sz="2800" kern="100" dirty="0">
              <a:effectLst/>
              <a:latin typeface="Georgia" panose="02040502050405020303" pitchFamily="18" charset="0"/>
              <a:ea typeface="Century Gothic" panose="020B0502020202020204" pitchFamily="34" charset="0"/>
              <a:cs typeface="GENISO" panose="02000400000000000000" pitchFamily="2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it-IT" sz="2800" kern="0" dirty="0">
                <a:solidFill>
                  <a:srgbClr val="1A171B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GENISO" panose="02000400000000000000" pitchFamily="2" charset="0"/>
              </a:rPr>
              <a:t> Per coltivare i</a:t>
            </a:r>
            <a:r>
              <a:rPr lang="it-IT" sz="2800" b="1" kern="0" dirty="0">
                <a:solidFill>
                  <a:srgbClr val="1A171B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GENISO" panose="02000400000000000000" pitchFamily="2" charset="0"/>
              </a:rPr>
              <a:t> talenti</a:t>
            </a:r>
            <a:r>
              <a:rPr lang="it-IT" sz="2800" kern="0" dirty="0">
                <a:solidFill>
                  <a:srgbClr val="1A171B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GENISO" panose="02000400000000000000" pitchFamily="2" charset="0"/>
              </a:rPr>
              <a:t> e sviluppare tutte  le potenzialità dei bambini.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it-IT" sz="1800" kern="0" dirty="0">
                <a:solidFill>
                  <a:srgbClr val="1A171B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GENISO" panose="02000400000000000000" pitchFamily="2" charset="0"/>
              </a:rPr>
              <a:t>   </a:t>
            </a:r>
            <a:r>
              <a:rPr lang="it-IT" sz="2800" kern="0" dirty="0">
                <a:solidFill>
                  <a:srgbClr val="1A171B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GENISO" panose="02000400000000000000" pitchFamily="2" charset="0"/>
              </a:rPr>
              <a:t>Per insegnare valorizzando la </a:t>
            </a:r>
            <a:r>
              <a:rPr lang="it-IT" sz="2800" b="1" kern="0" dirty="0">
                <a:solidFill>
                  <a:srgbClr val="1A171B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GENISO" panose="02000400000000000000" pitchFamily="2" charset="0"/>
              </a:rPr>
              <a:t>scoperta</a:t>
            </a:r>
            <a:r>
              <a:rPr lang="it-IT" sz="2800" kern="0" dirty="0">
                <a:solidFill>
                  <a:srgbClr val="1A171B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GENISO" panose="02000400000000000000" pitchFamily="2" charset="0"/>
              </a:rPr>
              <a:t> e la </a:t>
            </a:r>
            <a:r>
              <a:rPr lang="it-IT" sz="2800" b="1" kern="0" dirty="0">
                <a:solidFill>
                  <a:srgbClr val="1A171B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GENISO" panose="02000400000000000000" pitchFamily="2" charset="0"/>
              </a:rPr>
              <a:t>collaborazione tra pari</a:t>
            </a:r>
            <a:r>
              <a:rPr lang="it-IT" sz="2800" kern="0" dirty="0">
                <a:solidFill>
                  <a:srgbClr val="1A171B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GENISO" panose="02000400000000000000" pitchFamily="2" charset="0"/>
              </a:rPr>
              <a:t>.</a:t>
            </a:r>
            <a:endParaRPr lang="it-IT" sz="2800" kern="100" dirty="0">
              <a:solidFill>
                <a:srgbClr val="1A171B"/>
              </a:solidFill>
              <a:effectLst/>
              <a:latin typeface="Georgia" panose="02040502050405020303" pitchFamily="18" charset="0"/>
              <a:ea typeface="Century Gothic" panose="020B0502020202020204" pitchFamily="34" charset="0"/>
              <a:cs typeface="GENISO" panose="02000400000000000000" pitchFamily="2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it-IT" sz="2800" kern="100" dirty="0">
              <a:solidFill>
                <a:srgbClr val="1A171B"/>
              </a:solidFill>
              <a:effectLst/>
              <a:latin typeface="Century Gothic" panose="020B0502020202020204" pitchFamily="34" charset="0"/>
              <a:ea typeface="Century Gothic" panose="020B0502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546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24D63F40-2BA9-97F0-4029-5BC6B5193CD9}"/>
              </a:ext>
            </a:extLst>
          </p:cNvPr>
          <p:cNvSpPr txBox="1"/>
          <p:nvPr/>
        </p:nvSpPr>
        <p:spPr>
          <a:xfrm>
            <a:off x="3039979" y="1619212"/>
            <a:ext cx="6112042" cy="43590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200" b="1" kern="100" dirty="0">
                <a:solidFill>
                  <a:srgbClr val="1A171B"/>
                </a:solidFill>
                <a:effectLst/>
                <a:latin typeface="Georgia" panose="02040502050405020303" pitchFamily="18" charset="0"/>
                <a:ea typeface="Century Gothic" panose="020B0502020202020204" pitchFamily="34" charset="0"/>
                <a:cs typeface="Times New Roman" panose="02020603050405020304" pitchFamily="18" charset="0"/>
              </a:rPr>
              <a:t>parole-chiave</a:t>
            </a:r>
            <a:endParaRPr lang="it-IT" sz="3200" kern="100" dirty="0">
              <a:effectLst/>
              <a:latin typeface="Georgia" panose="02040502050405020303" pitchFamily="18" charset="0"/>
              <a:ea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3200" kern="0" dirty="0">
                <a:solidFill>
                  <a:srgbClr val="1A171B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autonomia</a:t>
            </a:r>
            <a:endParaRPr lang="it-IT" sz="3200" kern="100" dirty="0">
              <a:effectLst/>
              <a:latin typeface="Georgia" panose="02040502050405020303" pitchFamily="18" charset="0"/>
              <a:ea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3200" kern="0" dirty="0">
                <a:solidFill>
                  <a:srgbClr val="1A171B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responsabilità</a:t>
            </a:r>
            <a:endParaRPr lang="it-IT" sz="3200" kern="100" dirty="0">
              <a:effectLst/>
              <a:latin typeface="Georgia" panose="02040502050405020303" pitchFamily="18" charset="0"/>
              <a:ea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3200" kern="0" dirty="0">
                <a:solidFill>
                  <a:srgbClr val="1A171B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condivisione</a:t>
            </a:r>
            <a:endParaRPr lang="it-IT" sz="3200" kern="100" dirty="0">
              <a:effectLst/>
              <a:latin typeface="Georgia" panose="02040502050405020303" pitchFamily="18" charset="0"/>
              <a:ea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3200" kern="0" dirty="0">
                <a:solidFill>
                  <a:srgbClr val="1A171B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comunicazione</a:t>
            </a:r>
            <a:endParaRPr lang="it-IT" sz="3200" kern="100" dirty="0">
              <a:effectLst/>
              <a:latin typeface="Georgia" panose="02040502050405020303" pitchFamily="18" charset="0"/>
              <a:ea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3200" kern="0" dirty="0">
                <a:solidFill>
                  <a:srgbClr val="1A171B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scoperta</a:t>
            </a:r>
            <a:endParaRPr lang="it-IT" sz="3200" kern="100" dirty="0">
              <a:effectLst/>
              <a:latin typeface="Georgia" panose="02040502050405020303" pitchFamily="18" charset="0"/>
              <a:ea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3200" kern="0" dirty="0">
                <a:solidFill>
                  <a:srgbClr val="1A171B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riflessione</a:t>
            </a:r>
            <a:endParaRPr lang="it-IT" sz="3200" kern="100" dirty="0">
              <a:effectLst/>
              <a:latin typeface="Georgia" panose="02040502050405020303" pitchFamily="18" charset="0"/>
              <a:ea typeface="Century Gothic" panose="020B0502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628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8FE08AB6-EBBE-04FD-4426-E1BF86890600}"/>
              </a:ext>
            </a:extLst>
          </p:cNvPr>
          <p:cNvSpPr txBox="1"/>
          <p:nvPr/>
        </p:nvSpPr>
        <p:spPr>
          <a:xfrm>
            <a:off x="689812" y="737936"/>
            <a:ext cx="10603830" cy="42433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2250"/>
              </a:spcAft>
            </a:pPr>
            <a:r>
              <a:rPr lang="it-IT" sz="2000" kern="100" dirty="0">
                <a:solidFill>
                  <a:srgbClr val="1A171B"/>
                </a:solidFill>
                <a:effectLst/>
                <a:latin typeface="Georgia" panose="02040502050405020303" pitchFamily="18" charset="0"/>
                <a:ea typeface="Century Gothic" panose="020B0502020202020204" pitchFamily="34" charset="0"/>
                <a:cs typeface="GENISO" panose="02000400000000000000" pitchFamily="2" charset="0"/>
              </a:rPr>
              <a:t>I BENEFICI SONO I SEGUENTI:</a:t>
            </a:r>
            <a:endParaRPr lang="it-IT" sz="1600" kern="100" dirty="0">
              <a:effectLst/>
              <a:latin typeface="Georgia" panose="02040502050405020303" pitchFamily="18" charset="0"/>
              <a:ea typeface="Century Gothic" panose="020B0502020202020204" pitchFamily="34" charset="0"/>
              <a:cs typeface="GENISO" panose="02000400000000000000" pitchFamily="2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2000" kern="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GENISO" panose="02000400000000000000" pitchFamily="2" charset="0"/>
              </a:rPr>
              <a:t>Miglioramento della didattica.</a:t>
            </a:r>
            <a:endParaRPr lang="it-IT" sz="2000" kern="100" dirty="0">
              <a:solidFill>
                <a:srgbClr val="9A9A9A"/>
              </a:solidFill>
              <a:effectLst/>
              <a:latin typeface="Georgia" panose="02040502050405020303" pitchFamily="18" charset="0"/>
              <a:ea typeface="Century Gothic" panose="020B0502020202020204" pitchFamily="34" charset="0"/>
              <a:cs typeface="GENISO" panose="02000400000000000000" pitchFamily="2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2000" kern="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GENISO" panose="02000400000000000000" pitchFamily="2" charset="0"/>
              </a:rPr>
              <a:t>Miglioramento della didattica individualizzata per ragazzi con certificazione DSA e BES.</a:t>
            </a:r>
            <a:endParaRPr lang="it-IT" sz="2000" kern="100" dirty="0">
              <a:solidFill>
                <a:srgbClr val="9A9A9A"/>
              </a:solidFill>
              <a:effectLst/>
              <a:latin typeface="Georgia" panose="02040502050405020303" pitchFamily="18" charset="0"/>
              <a:ea typeface="Century Gothic" panose="020B0502020202020204" pitchFamily="34" charset="0"/>
              <a:cs typeface="GENISO" panose="02000400000000000000" pitchFamily="2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2000" kern="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GENISO" panose="02000400000000000000" pitchFamily="2" charset="0"/>
              </a:rPr>
              <a:t>Potenziamento degli strumenti didattici specifici per ogni disciplina.</a:t>
            </a:r>
            <a:endParaRPr lang="it-IT" sz="2000" kern="100" dirty="0">
              <a:solidFill>
                <a:srgbClr val="9A9A9A"/>
              </a:solidFill>
              <a:effectLst/>
              <a:latin typeface="Georgia" panose="02040502050405020303" pitchFamily="18" charset="0"/>
              <a:ea typeface="Century Gothic" panose="020B0502020202020204" pitchFamily="34" charset="0"/>
              <a:cs typeface="GENISO" panose="02000400000000000000" pitchFamily="2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2000" kern="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GENISO" panose="02000400000000000000" pitchFamily="2" charset="0"/>
              </a:rPr>
              <a:t>Potenziamento degli strumenti didattici non verbali (cartellonistica, software, m</a:t>
            </a:r>
            <a:r>
              <a:rPr lang="it-IT" sz="2000" kern="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GENISO" panose="02000400000000000000" pitchFamily="2" charset="0"/>
              </a:rPr>
              <a:t>onitor</a:t>
            </a:r>
            <a:r>
              <a:rPr lang="it-IT" sz="2000" kern="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GENISO" panose="02000400000000000000" pitchFamily="2" charset="0"/>
              </a:rPr>
              <a:t>, quadri, poster …)</a:t>
            </a:r>
            <a:endParaRPr lang="it-IT" sz="2000" kern="100" dirty="0">
              <a:solidFill>
                <a:srgbClr val="9A9A9A"/>
              </a:solidFill>
              <a:effectLst/>
              <a:latin typeface="Georgia" panose="02040502050405020303" pitchFamily="18" charset="0"/>
              <a:ea typeface="Century Gothic" panose="020B0502020202020204" pitchFamily="34" charset="0"/>
              <a:cs typeface="GENISO" panose="02000400000000000000" pitchFamily="2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2000" kern="0" dirty="0">
                <a:solidFill>
                  <a:srgbClr val="9A9A9A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GENISO" panose="02000400000000000000" pitchFamily="2" charset="0"/>
              </a:rPr>
              <a:t> </a:t>
            </a:r>
            <a:r>
              <a:rPr lang="it-IT" sz="2000" kern="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GENISO" panose="02000400000000000000" pitchFamily="2" charset="0"/>
              </a:rPr>
              <a:t>Aumento della gradevolezza del tempo trascorso a scuola.</a:t>
            </a:r>
            <a:r>
              <a:rPr lang="it-IT" sz="2000" kern="100" dirty="0">
                <a:solidFill>
                  <a:srgbClr val="1A171B"/>
                </a:solidFill>
                <a:effectLst/>
                <a:latin typeface="Georgia" panose="02040502050405020303" pitchFamily="18" charset="0"/>
                <a:ea typeface="Century Gothic" panose="020B0502020202020204" pitchFamily="34" charset="0"/>
                <a:cs typeface="GENISO" panose="02000400000000000000" pitchFamily="2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kern="100" dirty="0">
                <a:solidFill>
                  <a:srgbClr val="1A171B"/>
                </a:solidFill>
                <a:effectLst/>
                <a:latin typeface="Georgia" panose="02040502050405020303" pitchFamily="18" charset="0"/>
                <a:ea typeface="Century Gothic" panose="020B0502020202020204" pitchFamily="34" charset="0"/>
                <a:cs typeface="GENISO" panose="02000400000000000000" pitchFamily="2" charset="0"/>
              </a:rPr>
              <a:t>      Un ambiente più stimolante e vicino alla realtà quotidiana.</a:t>
            </a:r>
            <a:endParaRPr lang="it-IT" sz="2000" kern="100" dirty="0">
              <a:effectLst/>
              <a:latin typeface="Georgia" panose="02040502050405020303" pitchFamily="18" charset="0"/>
              <a:ea typeface="Century Gothic" panose="020B0502020202020204" pitchFamily="34" charset="0"/>
              <a:cs typeface="GENISO" panose="02000400000000000000" pitchFamily="2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2000" kern="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GENISO" panose="02000400000000000000" pitchFamily="2" charset="0"/>
              </a:rPr>
              <a:t>Aumento del senso di cura degli ambienti scolastici.</a:t>
            </a:r>
            <a:endParaRPr lang="it-IT" sz="2000" kern="100" dirty="0">
              <a:solidFill>
                <a:srgbClr val="9A9A9A"/>
              </a:solidFill>
              <a:effectLst/>
              <a:latin typeface="Georgia" panose="02040502050405020303" pitchFamily="18" charset="0"/>
              <a:ea typeface="Century Gothic" panose="020B0502020202020204" pitchFamily="34" charset="0"/>
              <a:cs typeface="GENISO" panose="02000400000000000000" pitchFamily="2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2000" kern="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GENISO" panose="02000400000000000000" pitchFamily="2" charset="0"/>
              </a:rPr>
              <a:t>Aumento, nei ragazzi, del senso di responsabilità nella gestione dei propri materiali e dei propri trasferimenti da un’aula all’altra.</a:t>
            </a:r>
            <a:endParaRPr lang="it-IT" sz="2000" kern="100" dirty="0">
              <a:solidFill>
                <a:srgbClr val="9A9A9A"/>
              </a:solidFill>
              <a:effectLst/>
              <a:latin typeface="Georgia" panose="02040502050405020303" pitchFamily="18" charset="0"/>
              <a:ea typeface="Century Gothic" panose="020B0502020202020204" pitchFamily="34" charset="0"/>
              <a:cs typeface="GENISO" panose="02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009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A8365E0F-5F9C-72F8-7748-38ECD3E7E133}"/>
              </a:ext>
            </a:extLst>
          </p:cNvPr>
          <p:cNvSpPr txBox="1"/>
          <p:nvPr/>
        </p:nvSpPr>
        <p:spPr>
          <a:xfrm>
            <a:off x="1106905" y="705852"/>
            <a:ext cx="8125326" cy="64302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2250"/>
              </a:spcAft>
            </a:pPr>
            <a:r>
              <a:rPr lang="it-IT" sz="1600" kern="100" dirty="0">
                <a:solidFill>
                  <a:srgbClr val="1A171B"/>
                </a:solidFill>
                <a:effectLst/>
                <a:latin typeface="Georgia" panose="02040502050405020303" pitchFamily="18" charset="0"/>
                <a:ea typeface="Century Gothic" panose="020B0502020202020204" pitchFamily="34" charset="0"/>
                <a:cs typeface="Times New Roman" panose="02020603050405020304" pitchFamily="18" charset="0"/>
              </a:rPr>
              <a:t>Nel nostro plesso avremo:</a:t>
            </a:r>
          </a:p>
          <a:p>
            <a:pPr>
              <a:lnSpc>
                <a:spcPct val="107000"/>
              </a:lnSpc>
              <a:spcAft>
                <a:spcPts val="2250"/>
              </a:spcAft>
            </a:pPr>
            <a:r>
              <a:rPr lang="it-IT" sz="1600" kern="100" dirty="0">
                <a:solidFill>
                  <a:srgbClr val="1A171B"/>
                </a:solidFill>
                <a:latin typeface="Georgia" panose="02040502050405020303" pitchFamily="18" charset="0"/>
                <a:ea typeface="Century Gothic" panose="020B0502020202020204" pitchFamily="34" charset="0"/>
                <a:cs typeface="Times New Roman" panose="02020603050405020304" pitchFamily="18" charset="0"/>
              </a:rPr>
              <a:t>10 aule a RIGHE (italiano, storia, geografia)</a:t>
            </a:r>
          </a:p>
          <a:p>
            <a:pPr>
              <a:lnSpc>
                <a:spcPct val="107000"/>
              </a:lnSpc>
              <a:spcAft>
                <a:spcPts val="2250"/>
              </a:spcAft>
            </a:pPr>
            <a:r>
              <a:rPr lang="it-IT" sz="1600" kern="100" dirty="0">
                <a:solidFill>
                  <a:srgbClr val="1A171B"/>
                </a:solidFill>
                <a:effectLst/>
                <a:latin typeface="Georgia" panose="02040502050405020303" pitchFamily="18" charset="0"/>
                <a:ea typeface="Century Gothic" panose="020B0502020202020204" pitchFamily="34" charset="0"/>
                <a:cs typeface="Times New Roman" panose="02020603050405020304" pitchFamily="18" charset="0"/>
              </a:rPr>
              <a:t>8   aule a QUADRETTI (matematica</a:t>
            </a:r>
            <a:r>
              <a:rPr lang="it-IT" sz="1600" kern="100" dirty="0">
                <a:solidFill>
                  <a:srgbClr val="1A171B"/>
                </a:solidFill>
                <a:latin typeface="Georgia" panose="02040502050405020303" pitchFamily="18" charset="0"/>
                <a:ea typeface="Century Gothic" panose="020B050202020202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7000"/>
              </a:lnSpc>
              <a:spcAft>
                <a:spcPts val="2250"/>
              </a:spcAft>
            </a:pPr>
            <a:r>
              <a:rPr lang="it-IT" sz="1600" kern="100" dirty="0">
                <a:solidFill>
                  <a:srgbClr val="1A171B"/>
                </a:solidFill>
                <a:latin typeface="Georgia" panose="02040502050405020303" pitchFamily="18" charset="0"/>
                <a:ea typeface="Century Gothic" panose="020B0502020202020204" pitchFamily="34" charset="0"/>
                <a:cs typeface="Times New Roman" panose="02020603050405020304" pitchFamily="18" charset="0"/>
              </a:rPr>
              <a:t>5 AULE -</a:t>
            </a:r>
            <a:r>
              <a:rPr lang="it-IT" sz="1600" kern="100" dirty="0">
                <a:solidFill>
                  <a:srgbClr val="1A171B"/>
                </a:solidFill>
                <a:effectLst/>
                <a:latin typeface="Georgia" panose="02040502050405020303" pitchFamily="18" charset="0"/>
                <a:ea typeface="Century Gothic" panose="020B0502020202020204" pitchFamily="34" charset="0"/>
                <a:cs typeface="Times New Roman" panose="02020603050405020304" pitchFamily="18" charset="0"/>
              </a:rPr>
              <a:t> LABORATORIO </a:t>
            </a:r>
            <a:r>
              <a:rPr lang="it-IT" sz="1600" kern="100" dirty="0">
                <a:solidFill>
                  <a:srgbClr val="1A171B"/>
                </a:solidFill>
                <a:latin typeface="Georgia" panose="02040502050405020303" pitchFamily="18" charset="0"/>
                <a:ea typeface="Century Gothic" panose="020B0502020202020204" pitchFamily="34" charset="0"/>
                <a:cs typeface="Times New Roman" panose="02020603050405020304" pitchFamily="18" charset="0"/>
              </a:rPr>
              <a:t>SPECIALIZZATE:</a:t>
            </a:r>
          </a:p>
          <a:p>
            <a:pPr>
              <a:lnSpc>
                <a:spcPct val="107000"/>
              </a:lnSpc>
              <a:spcAft>
                <a:spcPts val="2250"/>
              </a:spcAft>
            </a:pPr>
            <a:r>
              <a:rPr lang="it-IT" sz="1600" kern="100" dirty="0">
                <a:solidFill>
                  <a:srgbClr val="1A171B"/>
                </a:solidFill>
                <a:effectLst/>
                <a:latin typeface="Georgia" panose="02040502050405020303" pitchFamily="18" charset="0"/>
                <a:ea typeface="Century Gothic" panose="020B0502020202020204" pitchFamily="34" charset="0"/>
                <a:cs typeface="Times New Roman" panose="02020603050405020304" pitchFamily="18" charset="0"/>
              </a:rPr>
              <a:t>SCIENZE</a:t>
            </a:r>
          </a:p>
          <a:p>
            <a:pPr>
              <a:lnSpc>
                <a:spcPct val="107000"/>
              </a:lnSpc>
              <a:spcAft>
                <a:spcPts val="2250"/>
              </a:spcAft>
            </a:pPr>
            <a:r>
              <a:rPr lang="it-IT" sz="1600" kern="100" dirty="0">
                <a:solidFill>
                  <a:srgbClr val="1A171B"/>
                </a:solidFill>
                <a:latin typeface="Georgia" panose="02040502050405020303" pitchFamily="18" charset="0"/>
                <a:ea typeface="Century Gothic" panose="020B0502020202020204" pitchFamily="34" charset="0"/>
                <a:cs typeface="Times New Roman" panose="02020603050405020304" pitchFamily="18" charset="0"/>
              </a:rPr>
              <a:t> ARTE</a:t>
            </a:r>
          </a:p>
          <a:p>
            <a:pPr>
              <a:lnSpc>
                <a:spcPct val="107000"/>
              </a:lnSpc>
              <a:spcAft>
                <a:spcPts val="2250"/>
              </a:spcAft>
            </a:pPr>
            <a:r>
              <a:rPr lang="it-IT" sz="1600" kern="100" dirty="0">
                <a:solidFill>
                  <a:srgbClr val="1A171B"/>
                </a:solidFill>
                <a:effectLst/>
                <a:latin typeface="Georgia" panose="02040502050405020303" pitchFamily="18" charset="0"/>
                <a:ea typeface="Century Gothic" panose="020B0502020202020204" pitchFamily="34" charset="0"/>
                <a:cs typeface="Times New Roman" panose="02020603050405020304" pitchFamily="18" charset="0"/>
              </a:rPr>
              <a:t>INGL</a:t>
            </a:r>
            <a:r>
              <a:rPr lang="it-IT" sz="1600" kern="100" dirty="0">
                <a:solidFill>
                  <a:srgbClr val="1A171B"/>
                </a:solidFill>
                <a:latin typeface="Georgia" panose="02040502050405020303" pitchFamily="18" charset="0"/>
                <a:ea typeface="Century Gothic" panose="020B0502020202020204" pitchFamily="34" charset="0"/>
                <a:cs typeface="Times New Roman" panose="02020603050405020304" pitchFamily="18" charset="0"/>
              </a:rPr>
              <a:t>ESE</a:t>
            </a:r>
          </a:p>
          <a:p>
            <a:pPr>
              <a:lnSpc>
                <a:spcPct val="107000"/>
              </a:lnSpc>
              <a:spcAft>
                <a:spcPts val="2250"/>
              </a:spcAft>
            </a:pPr>
            <a:r>
              <a:rPr lang="it-IT" sz="1600" kern="100" dirty="0">
                <a:solidFill>
                  <a:srgbClr val="1A171B"/>
                </a:solidFill>
                <a:latin typeface="Georgia" panose="02040502050405020303" pitchFamily="18" charset="0"/>
                <a:ea typeface="Century Gothic" panose="020B0502020202020204" pitchFamily="34" charset="0"/>
                <a:cs typeface="Times New Roman" panose="02020603050405020304" pitchFamily="18" charset="0"/>
              </a:rPr>
              <a:t>BIBLIOTECA</a:t>
            </a:r>
          </a:p>
          <a:p>
            <a:pPr>
              <a:lnSpc>
                <a:spcPct val="107000"/>
              </a:lnSpc>
              <a:spcAft>
                <a:spcPts val="2250"/>
              </a:spcAft>
            </a:pPr>
            <a:r>
              <a:rPr lang="it-IT" sz="1600" kern="100" dirty="0">
                <a:solidFill>
                  <a:srgbClr val="1A171B"/>
                </a:solidFill>
                <a:latin typeface="Georgia" panose="02040502050405020303" pitchFamily="18" charset="0"/>
                <a:ea typeface="Century Gothic" panose="020B0502020202020204" pitchFamily="34" charset="0"/>
                <a:cs typeface="Times New Roman" panose="02020603050405020304" pitchFamily="18" charset="0"/>
              </a:rPr>
              <a:t>MUSICA</a:t>
            </a:r>
          </a:p>
          <a:p>
            <a:pPr>
              <a:lnSpc>
                <a:spcPct val="107000"/>
              </a:lnSpc>
              <a:spcAft>
                <a:spcPts val="2250"/>
              </a:spcAft>
            </a:pPr>
            <a:r>
              <a:rPr lang="it-IT" sz="1600" kern="100" dirty="0">
                <a:solidFill>
                  <a:srgbClr val="1A171B"/>
                </a:solidFill>
                <a:effectLst/>
                <a:latin typeface="Georgia" panose="02040502050405020303" pitchFamily="18" charset="0"/>
                <a:ea typeface="Century Gothic" panose="020B0502020202020204" pitchFamily="34" charset="0"/>
                <a:cs typeface="Times New Roman" panose="02020603050405020304" pitchFamily="18" charset="0"/>
              </a:rPr>
              <a:t>3 AULE POLIFUNZIONALI(RELIGIONE/LABORATORIO FONOLOGICO/ALTERNATIVA</a:t>
            </a:r>
          </a:p>
          <a:p>
            <a:pPr>
              <a:lnSpc>
                <a:spcPct val="107000"/>
              </a:lnSpc>
              <a:spcAft>
                <a:spcPts val="2250"/>
              </a:spcAft>
            </a:pPr>
            <a:endParaRPr lang="it-IT" sz="3200" kern="100" dirty="0">
              <a:effectLst/>
              <a:latin typeface="Georgia" panose="02040502050405020303" pitchFamily="18" charset="0"/>
              <a:ea typeface="Century Gothic" panose="020B0502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9321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98</TotalTime>
  <Words>425</Words>
  <Application>Microsoft Office PowerPoint</Application>
  <PresentationFormat>Widescreen</PresentationFormat>
  <Paragraphs>42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7" baseType="lpstr">
      <vt:lpstr>Arial</vt:lpstr>
      <vt:lpstr>Century Gothic</vt:lpstr>
      <vt:lpstr>Garamond</vt:lpstr>
      <vt:lpstr>Georgia</vt:lpstr>
      <vt:lpstr>Symbol</vt:lpstr>
      <vt:lpstr>Organico</vt:lpstr>
      <vt:lpstr>BENVENUTI !</vt:lpstr>
      <vt:lpstr>PROGETTO  AULE  A RIGHE E AULE A QUADRETTI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BENVENUTI !</dc:title>
  <dc:creator>daniele birardi</dc:creator>
  <cp:lastModifiedBy>daniele birardi</cp:lastModifiedBy>
  <cp:revision>2</cp:revision>
  <dcterms:created xsi:type="dcterms:W3CDTF">2023-09-09T13:18:07Z</dcterms:created>
  <dcterms:modified xsi:type="dcterms:W3CDTF">2023-09-12T18:54:00Z</dcterms:modified>
</cp:coreProperties>
</file>