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78" r:id="rId4"/>
    <p:sldId id="273" r:id="rId5"/>
    <p:sldId id="259" r:id="rId6"/>
    <p:sldId id="260" r:id="rId7"/>
    <p:sldId id="261" r:id="rId8"/>
    <p:sldId id="276" r:id="rId9"/>
    <p:sldId id="274" r:id="rId10"/>
    <p:sldId id="275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7" r:id="rId21"/>
    <p:sldId id="271" r:id="rId22"/>
    <p:sldId id="279" r:id="rId23"/>
    <p:sldId id="272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89CF82CB-29BF-40EA-A31B-4EF4E616A87F}">
          <p14:sldIdLst>
            <p14:sldId id="256"/>
            <p14:sldId id="258"/>
            <p14:sldId id="278"/>
            <p14:sldId id="273"/>
            <p14:sldId id="259"/>
            <p14:sldId id="260"/>
            <p14:sldId id="261"/>
            <p14:sldId id="276"/>
            <p14:sldId id="274"/>
            <p14:sldId id="275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7"/>
            <p14:sldId id="271"/>
            <p14:sldId id="279"/>
            <p14:sldId id="272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-13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une.sala-baganza.pr.it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B0858C4-ED6D-4897-8690-AF47026471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Scuola primaria</a:t>
            </a:r>
            <a:br>
              <a:rPr lang="it-IT" dirty="0"/>
            </a:br>
            <a:r>
              <a:rPr lang="it-IT" dirty="0"/>
              <a:t>«Athos Maestri»</a:t>
            </a:r>
            <a:br>
              <a:rPr lang="it-IT" dirty="0"/>
            </a:br>
            <a:r>
              <a:rPr lang="it-IT" dirty="0"/>
              <a:t>Scuole aperte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3B078DD2-7832-4A66-AD54-23C07FEA94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chemeClr val="tx1"/>
                </a:solidFill>
              </a:rPr>
              <a:t>11 </a:t>
            </a:r>
            <a:r>
              <a:rPr lang="it-IT" dirty="0">
                <a:solidFill>
                  <a:schemeClr val="tx1"/>
                </a:solidFill>
              </a:rPr>
              <a:t>gennaio </a:t>
            </a:r>
            <a:r>
              <a:rPr lang="it-IT" dirty="0" smtClean="0">
                <a:solidFill>
                  <a:schemeClr val="tx1"/>
                </a:solidFill>
              </a:rPr>
              <a:t>2022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44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Pubblicazione delle sezioni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506829"/>
            <a:ext cx="8596668" cy="45345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dirty="0" smtClean="0"/>
          </a:p>
          <a:p>
            <a:pPr algn="ctr"/>
            <a:r>
              <a:rPr lang="it-IT" sz="2400" dirty="0" smtClean="0"/>
              <a:t>Settembre 2022 verranno pubblicati i gruppi classe con le assegnazioni degli insegnanti</a:t>
            </a:r>
          </a:p>
          <a:p>
            <a:pPr algn="ctr"/>
            <a:endParaRPr lang="it-IT" sz="2400" dirty="0"/>
          </a:p>
          <a:p>
            <a:pPr algn="ctr"/>
            <a:r>
              <a:rPr lang="it-IT" sz="2400" dirty="0" smtClean="0"/>
              <a:t>I PRIMI GIORNI DI SETTEMBRE LE FAMIGLIE VERRANNO CONVOCATE PER UN’ASSEMBLEA TENUTA DALLE INSEGNANTI DELLE CLASSI, in quella sede verrà fornito l’elenco del materiale occorrente e le informazioni sugli orari dei primi giorni di scuola</a:t>
            </a:r>
          </a:p>
          <a:p>
            <a:pPr marL="0" indent="0" algn="ctr">
              <a:buNone/>
            </a:pPr>
            <a:r>
              <a:rPr lang="it-IT" sz="2400" dirty="0" smtClean="0"/>
              <a:t> ( l’orario per la prima settimana sarà dalle 8 alle 12,30)</a:t>
            </a:r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5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53F6A5A-C814-4571-A7C6-789B2AA4E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pPr algn="ctr"/>
            <a:r>
              <a:rPr lang="it-IT" dirty="0"/>
              <a:t>Offerta formativa </a:t>
            </a:r>
            <a:r>
              <a:rPr lang="it-IT"/>
              <a:t>dell’Istituto </a:t>
            </a:r>
            <a:r>
              <a:rPr lang="it-IT" smtClean="0"/>
              <a:t/>
            </a:r>
            <a:br>
              <a:rPr lang="it-IT" smtClean="0"/>
            </a:br>
            <a:r>
              <a:rPr lang="it-IT" smtClean="0"/>
              <a:t>(</a:t>
            </a:r>
            <a:r>
              <a:rPr lang="it-IT" dirty="0"/>
              <a:t>PTOF-POF)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BB2BFBB-44B5-4319-91BE-26BB2AE26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712326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700" i="1" dirty="0"/>
              <a:t>Il Piano Triennale dell’Offerta Formativa della scuola I.C. FELINO "L. MALAGUZZI" </a:t>
            </a:r>
            <a:endParaRPr lang="it-IT" sz="1700" dirty="0"/>
          </a:p>
          <a:p>
            <a:r>
              <a:rPr lang="it-IT" sz="1700" dirty="0"/>
              <a:t>L'Istituto </a:t>
            </a:r>
            <a:r>
              <a:rPr lang="it-IT" sz="1700" b="1" dirty="0"/>
              <a:t>collabora con enti ed associazioni </a:t>
            </a:r>
            <a:r>
              <a:rPr lang="it-IT" sz="1700" dirty="0"/>
              <a:t>presenti nel territorio. </a:t>
            </a:r>
          </a:p>
          <a:p>
            <a:r>
              <a:rPr lang="it-IT" sz="1700" dirty="0"/>
              <a:t>Il Comune di Sala Baganza è il primo interlocutore dell'Istituto per i servizi:  </a:t>
            </a:r>
            <a:r>
              <a:rPr lang="it-IT" sz="1700" b="1" dirty="0"/>
              <a:t>mensa, trasporto, manutenzione degli edifici, assistenza agli studenti disabili, contributi per il diritto allo studio</a:t>
            </a:r>
            <a:r>
              <a:rPr lang="it-IT" sz="1700" dirty="0"/>
              <a:t>.</a:t>
            </a:r>
          </a:p>
          <a:p>
            <a:r>
              <a:rPr lang="it-IT" sz="1700" dirty="0"/>
              <a:t>Sono stati attivati contatti costanti e </a:t>
            </a:r>
            <a:r>
              <a:rPr lang="it-IT" sz="1700" dirty="0" smtClean="0"/>
              <a:t>di collaborazione </a:t>
            </a:r>
            <a:r>
              <a:rPr lang="it-IT" sz="1700" dirty="0"/>
              <a:t>per la realizzazione di progetti di varie tematiche, in particolare quella del </a:t>
            </a:r>
            <a:r>
              <a:rPr lang="it-IT" sz="1700" b="1" dirty="0"/>
              <a:t>disagio giovanile e della prevenzione dell'insuccesso scolastico.</a:t>
            </a:r>
          </a:p>
          <a:p>
            <a:r>
              <a:rPr lang="it-IT" sz="1700" dirty="0"/>
              <a:t>I servizi di assistenza medica dell'ASL (Distretto di Langhirano - sede di Collecchio per Sala Baganza) sono di supporto all' Istituto per </a:t>
            </a:r>
            <a:r>
              <a:rPr lang="it-IT" sz="1700" b="1" dirty="0"/>
              <a:t>progetti finalizzati ad una positiva integrazione degli alunni in situazione di handicap e/o di disagio</a:t>
            </a:r>
            <a:r>
              <a:rPr lang="it-IT" sz="1700" dirty="0"/>
              <a:t>. </a:t>
            </a:r>
          </a:p>
          <a:p>
            <a:pPr marL="0" indent="0">
              <a:lnSpc>
                <a:spcPct val="150000"/>
              </a:lnSpc>
              <a:buNone/>
            </a:pPr>
            <a:endParaRPr lang="it-IT" sz="1700" dirty="0"/>
          </a:p>
        </p:txBody>
      </p:sp>
    </p:spTree>
    <p:extLst>
      <p:ext uri="{BB962C8B-B14F-4D97-AF65-F5344CB8AC3E}">
        <p14:creationId xmlns:p14="http://schemas.microsoft.com/office/powerpoint/2010/main" val="222554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53F6A5A-C814-4571-A7C6-789B2AA4E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dirty="0"/>
              <a:t>Opportunità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BB2BFBB-44B5-4319-91BE-26BB2AE26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2283"/>
            <a:ext cx="8712326" cy="4689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/>
              <a:t>Con i finanziamenti della Regione della Provincia e dei Comuni si aprono alle singole scuole tante opportunità' di progetti. I docenti progettano per gli alunni percorsi didattici, educativi e di collaborazione anche con il </a:t>
            </a:r>
            <a:r>
              <a:rPr lang="it-IT" sz="2000" b="1" dirty="0"/>
              <a:t>supporto di esperti esterni</a:t>
            </a:r>
            <a:r>
              <a:rPr lang="it-IT" sz="2000" dirty="0"/>
              <a:t>.</a:t>
            </a:r>
          </a:p>
          <a:p>
            <a:pPr marL="0" indent="0">
              <a:buNone/>
            </a:pPr>
            <a:r>
              <a:rPr lang="it-IT" sz="2000" dirty="0"/>
              <a:t>I finanziamenti hanno quasi tutti carattere vincolato. Quelli dello Stato per il </a:t>
            </a:r>
            <a:r>
              <a:rPr lang="it-IT" sz="2000" b="1" dirty="0"/>
              <a:t>funzionamento</a:t>
            </a:r>
            <a:r>
              <a:rPr lang="it-IT" sz="2000" dirty="0"/>
              <a:t>, quelli dei Comuni per i </a:t>
            </a:r>
            <a:r>
              <a:rPr lang="it-IT" sz="2000" b="1" dirty="0"/>
              <a:t>progetti didattici delle singole scuole</a:t>
            </a:r>
            <a:r>
              <a:rPr lang="it-IT" sz="2000" dirty="0"/>
              <a:t>, quelli della Regione </a:t>
            </a:r>
            <a:r>
              <a:rPr lang="it-IT" sz="2000" b="1" dirty="0"/>
              <a:t>per progetti innovativi e per il </a:t>
            </a:r>
            <a:r>
              <a:rPr lang="it-IT" sz="2000" b="1" dirty="0" smtClean="0"/>
              <a:t> CTS (Centro Territoriale di Supporto) per la </a:t>
            </a:r>
            <a:r>
              <a:rPr lang="it-IT" sz="2000" dirty="0" smtClean="0"/>
              <a:t>formazione e la distribuzione di  </a:t>
            </a:r>
            <a:r>
              <a:rPr lang="it-IT" sz="2000" dirty="0"/>
              <a:t>materiale di supporto agli alunni in </a:t>
            </a:r>
            <a:r>
              <a:rPr lang="it-IT" sz="2000" dirty="0" smtClean="0"/>
              <a:t>difficoltà. </a:t>
            </a:r>
            <a:endParaRPr lang="it-IT" sz="2000" dirty="0"/>
          </a:p>
          <a:p>
            <a:pPr marL="0" indent="0">
              <a:buNone/>
            </a:pPr>
            <a:r>
              <a:rPr lang="it-IT" sz="2000" dirty="0"/>
              <a:t>Quelli delle famiglie per </a:t>
            </a:r>
            <a:r>
              <a:rPr lang="it-IT" sz="2000" b="1" dirty="0"/>
              <a:t>assicurazione alunni</a:t>
            </a:r>
            <a:r>
              <a:rPr lang="it-IT" sz="2000" dirty="0"/>
              <a:t>, per le </a:t>
            </a:r>
            <a:r>
              <a:rPr lang="it-IT" sz="2000" b="1" dirty="0"/>
              <a:t>spese di funzionamento</a:t>
            </a:r>
            <a:r>
              <a:rPr lang="it-IT" sz="2000" dirty="0"/>
              <a:t> in parte e per </a:t>
            </a:r>
            <a:r>
              <a:rPr lang="it-IT" sz="2000" b="1" dirty="0"/>
              <a:t>spese di materiale </a:t>
            </a:r>
            <a:r>
              <a:rPr lang="it-IT" sz="2000" b="1" dirty="0" smtClean="0"/>
              <a:t>didattico</a:t>
            </a:r>
            <a:r>
              <a:rPr lang="it-IT" sz="2000" dirty="0" smtClean="0"/>
              <a:t>. </a:t>
            </a:r>
            <a:r>
              <a:rPr lang="it-IT" sz="2000" dirty="0"/>
              <a:t>I finanziamenti dei Privati sono destinati alle </a:t>
            </a:r>
            <a:r>
              <a:rPr lang="it-IT" sz="2000" b="1" dirty="0"/>
              <a:t>borse di studio per gli alunni meritevoli</a:t>
            </a:r>
            <a:r>
              <a:rPr lang="it-IT" sz="1700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it-IT" sz="1700" dirty="0"/>
          </a:p>
        </p:txBody>
      </p:sp>
    </p:spTree>
    <p:extLst>
      <p:ext uri="{BB962C8B-B14F-4D97-AF65-F5344CB8AC3E}">
        <p14:creationId xmlns:p14="http://schemas.microsoft.com/office/powerpoint/2010/main" val="403801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53F6A5A-C814-4571-A7C6-789B2AA4E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dirty="0"/>
              <a:t>Progetti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BB2BFBB-44B5-4319-91BE-26BB2AE26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9556"/>
            <a:ext cx="8712326" cy="5249540"/>
          </a:xfrm>
        </p:spPr>
        <p:txBody>
          <a:bodyPr>
            <a:normAutofit/>
          </a:bodyPr>
          <a:lstStyle/>
          <a:p>
            <a:pPr lvl="0"/>
            <a:r>
              <a:rPr lang="it-IT" b="1" dirty="0"/>
              <a:t>Progetto Psicologico d’Istituto rivolto ad alunni insegnanti e </a:t>
            </a:r>
            <a:r>
              <a:rPr lang="it-IT" b="1" dirty="0" smtClean="0"/>
              <a:t>genitori</a:t>
            </a:r>
            <a:endParaRPr lang="it-IT" dirty="0"/>
          </a:p>
          <a:p>
            <a:pPr lvl="0"/>
            <a:r>
              <a:rPr lang="it-IT" b="1" dirty="0"/>
              <a:t>Educazione </a:t>
            </a:r>
            <a:r>
              <a:rPr lang="it-IT" b="1" dirty="0" smtClean="0"/>
              <a:t>fisica</a:t>
            </a:r>
            <a:endParaRPr lang="it-IT" dirty="0"/>
          </a:p>
          <a:p>
            <a:pPr lvl="0"/>
            <a:r>
              <a:rPr lang="it-IT" b="1" dirty="0"/>
              <a:t>Biblioteca</a:t>
            </a:r>
            <a:endParaRPr lang="it-IT" dirty="0"/>
          </a:p>
          <a:p>
            <a:pPr lvl="0"/>
            <a:r>
              <a:rPr lang="it-IT" b="1" dirty="0"/>
              <a:t>Educazione </a:t>
            </a:r>
            <a:r>
              <a:rPr lang="it-IT" b="1" dirty="0" smtClean="0"/>
              <a:t>ambientale</a:t>
            </a:r>
            <a:endParaRPr lang="it-IT" dirty="0"/>
          </a:p>
          <a:p>
            <a:pPr lvl="0"/>
            <a:r>
              <a:rPr lang="it-IT" b="1" dirty="0"/>
              <a:t>Attività in continuità con i diversi ordini di scuola</a:t>
            </a:r>
          </a:p>
          <a:p>
            <a:pPr lvl="0"/>
            <a:r>
              <a:rPr lang="it-IT" b="1" dirty="0"/>
              <a:t>Laboratorio fonologico (classi prime e seconde</a:t>
            </a:r>
            <a:r>
              <a:rPr lang="it-IT" b="1" dirty="0" smtClean="0"/>
              <a:t>)</a:t>
            </a:r>
          </a:p>
          <a:p>
            <a:pPr lvl="0"/>
            <a:r>
              <a:rPr lang="it-IT" b="1" dirty="0" smtClean="0"/>
              <a:t>Servizio civile</a:t>
            </a:r>
          </a:p>
          <a:p>
            <a:pPr lvl="0"/>
            <a:r>
              <a:rPr lang="it-IT" b="1" dirty="0" smtClean="0"/>
              <a:t>Potenziamento lingua inglese con insegnante Madrelingua rivolto agli alunni delle classi 4^ e 5^</a:t>
            </a:r>
          </a:p>
          <a:p>
            <a:pPr lvl="0"/>
            <a:endParaRPr lang="it-IT" b="1" dirty="0"/>
          </a:p>
          <a:p>
            <a:pPr marL="0" lvl="0" indent="0">
              <a:buNone/>
            </a:pPr>
            <a:endParaRPr lang="it-IT" b="1" dirty="0"/>
          </a:p>
          <a:p>
            <a:pPr lvl="0"/>
            <a:endParaRPr lang="it-IT" dirty="0"/>
          </a:p>
          <a:p>
            <a:pPr marL="0" indent="0">
              <a:lnSpc>
                <a:spcPct val="150000"/>
              </a:lnSpc>
              <a:buNone/>
            </a:pPr>
            <a:endParaRPr lang="it-IT" sz="1700" dirty="0"/>
          </a:p>
        </p:txBody>
      </p:sp>
    </p:spTree>
    <p:extLst>
      <p:ext uri="{BB962C8B-B14F-4D97-AF65-F5344CB8AC3E}">
        <p14:creationId xmlns:p14="http://schemas.microsoft.com/office/powerpoint/2010/main" val="180495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53F6A5A-C814-4571-A7C6-789B2AA4E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it-IT" dirty="0"/>
              <a:t>Orari Sala Baganza "ATHOS MAESTRI"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BB2BFBB-44B5-4319-91BE-26BB2AE26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39403"/>
            <a:ext cx="8712326" cy="490899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2000" dirty="0"/>
              <a:t>TEMPO PIENO PER </a:t>
            </a:r>
            <a:r>
              <a:rPr lang="it-IT" sz="2000" b="1" dirty="0"/>
              <a:t>40 ORE </a:t>
            </a:r>
            <a:r>
              <a:rPr lang="it-IT" sz="2000" dirty="0"/>
              <a:t>SETTIMANALI</a:t>
            </a:r>
          </a:p>
          <a:p>
            <a:pPr marL="0" indent="0" algn="ctr">
              <a:buNone/>
            </a:pPr>
            <a:r>
              <a:rPr lang="it-IT" sz="2000" dirty="0"/>
              <a:t>TEMPO ORDINARIO  </a:t>
            </a:r>
            <a:r>
              <a:rPr lang="it-IT" sz="2000" b="1" dirty="0"/>
              <a:t>27 ORE </a:t>
            </a:r>
            <a:r>
              <a:rPr lang="it-IT" sz="2000" dirty="0"/>
              <a:t>SETTIMANALI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u="sng" dirty="0"/>
              <a:t>Orario di funzionamento</a:t>
            </a:r>
          </a:p>
          <a:p>
            <a:pPr marL="0" indent="0">
              <a:buNone/>
            </a:pPr>
            <a:r>
              <a:rPr lang="it-IT" sz="2000" b="1" dirty="0"/>
              <a:t>INGRESSO:</a:t>
            </a:r>
            <a:r>
              <a:rPr lang="it-IT" sz="2000" dirty="0"/>
              <a:t> ore 7:55 </a:t>
            </a:r>
          </a:p>
          <a:p>
            <a:pPr marL="0" indent="0">
              <a:buNone/>
            </a:pPr>
            <a:r>
              <a:rPr lang="it-IT" sz="2000" b="1" dirty="0"/>
              <a:t>INIZIO LEZION</a:t>
            </a:r>
            <a:r>
              <a:rPr lang="it-IT" sz="2000" dirty="0"/>
              <a:t>I: ore 8:00</a:t>
            </a:r>
          </a:p>
          <a:p>
            <a:pPr marL="0" indent="0">
              <a:buNone/>
            </a:pPr>
            <a:r>
              <a:rPr lang="it-IT" sz="2000" b="1" dirty="0"/>
              <a:t>MENSA TRE TURNI: </a:t>
            </a:r>
            <a:r>
              <a:rPr lang="it-IT" sz="2000" dirty="0"/>
              <a:t>ore</a:t>
            </a:r>
            <a:r>
              <a:rPr lang="it-IT" sz="2000" b="1" dirty="0"/>
              <a:t> </a:t>
            </a:r>
            <a:r>
              <a:rPr lang="it-IT" sz="2000" dirty="0"/>
              <a:t>12:00 – 12:30 – 13:15</a:t>
            </a:r>
          </a:p>
          <a:p>
            <a:pPr marL="0" indent="0">
              <a:buNone/>
            </a:pPr>
            <a:r>
              <a:rPr lang="it-IT" sz="2000" b="1" dirty="0"/>
              <a:t>TEMPO PIENO CON OBBLIGO DELLA MENSA: </a:t>
            </a:r>
            <a:r>
              <a:rPr lang="it-IT" sz="2000" dirty="0"/>
              <a:t>uscita dal lunedì al venerdì alle ore 16:00</a:t>
            </a:r>
          </a:p>
          <a:p>
            <a:pPr marL="0" indent="0">
              <a:buNone/>
            </a:pPr>
            <a:r>
              <a:rPr lang="it-IT" sz="2000" b="1" dirty="0"/>
              <a:t>TEMPO ORDINARIO: </a:t>
            </a:r>
            <a:r>
              <a:rPr lang="it-IT" sz="2000" dirty="0"/>
              <a:t>due rientri pomeridiani al lunedì e mercoledì con uscita alle 16:00; martedì, giovedì e venerdì uscita alle 12:30</a:t>
            </a:r>
          </a:p>
        </p:txBody>
      </p:sp>
    </p:spTree>
    <p:extLst>
      <p:ext uri="{BB962C8B-B14F-4D97-AF65-F5344CB8AC3E}">
        <p14:creationId xmlns:p14="http://schemas.microsoft.com/office/powerpoint/2010/main" val="223630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53F6A5A-C814-4571-A7C6-789B2AA4E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it-IT" dirty="0"/>
              <a:t>Quadro orario settimanale – classi prime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xmlns="" id="{D283456B-0BCD-4972-9D4A-7913630850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0822729"/>
              </p:ext>
            </p:extLst>
          </p:nvPr>
        </p:nvGraphicFramePr>
        <p:xfrm>
          <a:off x="776454" y="1823595"/>
          <a:ext cx="8398428" cy="4752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9476">
                  <a:extLst>
                    <a:ext uri="{9D8B030D-6E8A-4147-A177-3AD203B41FA5}">
                      <a16:colId xmlns:a16="http://schemas.microsoft.com/office/drawing/2014/main" xmlns="" val="1136395747"/>
                    </a:ext>
                  </a:extLst>
                </a:gridCol>
                <a:gridCol w="2799476">
                  <a:extLst>
                    <a:ext uri="{9D8B030D-6E8A-4147-A177-3AD203B41FA5}">
                      <a16:colId xmlns:a16="http://schemas.microsoft.com/office/drawing/2014/main" xmlns="" val="1572969421"/>
                    </a:ext>
                  </a:extLst>
                </a:gridCol>
                <a:gridCol w="2799476">
                  <a:extLst>
                    <a:ext uri="{9D8B030D-6E8A-4147-A177-3AD203B41FA5}">
                      <a16:colId xmlns:a16="http://schemas.microsoft.com/office/drawing/2014/main" xmlns="" val="3977253441"/>
                    </a:ext>
                  </a:extLst>
                </a:gridCol>
              </a:tblGrid>
              <a:tr h="3013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TEMPO PIENO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TEMPO ORDINARIO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34504395"/>
                  </a:ext>
                </a:extLst>
              </a:tr>
              <a:tr h="3772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ITALIANO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332652478"/>
                  </a:ext>
                </a:extLst>
              </a:tr>
              <a:tr h="3772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MATEMATICA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674581432"/>
                  </a:ext>
                </a:extLst>
              </a:tr>
              <a:tr h="3772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STORIA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551471229"/>
                  </a:ext>
                </a:extLst>
              </a:tr>
              <a:tr h="3772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GEOGRAFIA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042721833"/>
                  </a:ext>
                </a:extLst>
              </a:tr>
              <a:tr h="3772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SCIENZE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107511379"/>
                  </a:ext>
                </a:extLst>
              </a:tr>
              <a:tr h="8076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INGLESE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 in seconda 3 dalla terza)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5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 in seconda 3 dalla terza)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5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310224240"/>
                  </a:ext>
                </a:extLst>
              </a:tr>
              <a:tr h="3772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ARTE E IMMAGINE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20385961"/>
                  </a:ext>
                </a:extLst>
              </a:tr>
              <a:tr h="3772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MUSICA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220131521"/>
                  </a:ext>
                </a:extLst>
              </a:tr>
              <a:tr h="3772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EDUCAZIONE FISICA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94106642"/>
                  </a:ext>
                </a:extLst>
              </a:tr>
              <a:tr h="4590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RELIGIONE/ATTIVITA’ ALTERNATIVE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55224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829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53F6A5A-C814-4571-A7C6-789B2AA4E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it-IT" dirty="0"/>
              <a:t>Quadro orario settimanale – classi prime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9D86C6C1-8DAE-4172-87CD-F20D603D2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3949"/>
            <a:ext cx="8596668" cy="4547413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it-IT" sz="2000" dirty="0"/>
              <a:t>Gli alunni che hanno scelto le 40 ore settimanali completeranno l’orario obbligatorio di 27 ore con </a:t>
            </a:r>
            <a:r>
              <a:rPr lang="it-IT" sz="2000" b="1" dirty="0"/>
              <a:t>3 ore di Attività Laboratoriali</a:t>
            </a:r>
            <a:r>
              <a:rPr lang="it-IT" sz="2000" dirty="0"/>
              <a:t>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it-IT" sz="2000" dirty="0"/>
              <a:t>In aggiunta si devono inserire le ore del tempo mensa che per chi frequenta le 27 ore corrisponde </a:t>
            </a:r>
            <a:r>
              <a:rPr lang="it-IT" sz="2000" b="1" dirty="0"/>
              <a:t>a 2.30 ore settimanali</a:t>
            </a:r>
            <a:r>
              <a:rPr lang="it-IT" sz="2000" dirty="0"/>
              <a:t>, per chi frequenta le 40 ore corrisponde a </a:t>
            </a:r>
            <a:r>
              <a:rPr lang="it-IT" sz="2000" b="1" dirty="0"/>
              <a:t>10 ore </a:t>
            </a:r>
            <a:r>
              <a:rPr lang="it-IT" sz="2000" b="1" dirty="0" smtClean="0"/>
              <a:t>settimanali (obbligatorie).</a:t>
            </a:r>
            <a:endParaRPr lang="it-IT" sz="2000" b="1" dirty="0"/>
          </a:p>
          <a:p>
            <a:pPr marL="0" indent="0"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42636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53F6A5A-C814-4571-A7C6-789B2AA4E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it-IT" dirty="0"/>
              <a:t>Contributo volontario dei genitori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9D86C6C1-8DAE-4172-87CD-F20D603D2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3797"/>
            <a:ext cx="8596668" cy="463756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Il contributo, per l’anno scolastico </a:t>
            </a:r>
            <a:r>
              <a:rPr lang="it-IT" dirty="0" smtClean="0"/>
              <a:t>2022/2023, </a:t>
            </a:r>
            <a:r>
              <a:rPr lang="it-IT" dirty="0"/>
              <a:t>deliberato dal Consiglio d’Istituto, ammonta complessivamente a </a:t>
            </a:r>
            <a:r>
              <a:rPr lang="it-IT" b="1" dirty="0"/>
              <a:t>€. </a:t>
            </a:r>
            <a:r>
              <a:rPr lang="it-IT" b="1" dirty="0" smtClean="0"/>
              <a:t>60.00</a:t>
            </a:r>
            <a:r>
              <a:rPr lang="it-IT" dirty="0"/>
              <a:t> </a:t>
            </a:r>
            <a:r>
              <a:rPr lang="it-IT" dirty="0" smtClean="0"/>
              <a:t>e comprende:</a:t>
            </a:r>
            <a:endParaRPr lang="it-IT" dirty="0"/>
          </a:p>
          <a:p>
            <a:r>
              <a:rPr lang="it-IT" b="1" dirty="0"/>
              <a:t>la quota obbligatoria di €.30,00</a:t>
            </a:r>
            <a:r>
              <a:rPr lang="it-IT" dirty="0"/>
              <a:t> per il pagamento del premio di assicurazione a favore degli alunni per gli infortuni e la responsabilità civile, per il Diario, comprensivo del libretto delle assenze, comunicazioni per gli alunni e le comunicazioni scuola/famiglia;</a:t>
            </a:r>
          </a:p>
          <a:p>
            <a:r>
              <a:rPr lang="it-IT" b="1" dirty="0"/>
              <a:t>la quota volontaria di €. 30.00 </a:t>
            </a:r>
            <a:r>
              <a:rPr lang="it-IT" dirty="0"/>
              <a:t>per l’ampliamento dell’offerta </a:t>
            </a:r>
            <a:r>
              <a:rPr lang="it-IT" dirty="0" smtClean="0"/>
              <a:t>formativa: acquisto di materiale per gli alunni, carta per fotocopie, finanziamento di progetti e materiale di cancelleria per il normale funzionamento...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Sono previste </a:t>
            </a:r>
            <a:r>
              <a:rPr lang="it-IT" b="1" dirty="0"/>
              <a:t>riduzioni per le famiglie con più di un figlio iscritto</a:t>
            </a:r>
            <a:r>
              <a:rPr lang="it-IT" dirty="0"/>
              <a:t>. Nel dettaglio:</a:t>
            </a:r>
          </a:p>
          <a:p>
            <a:r>
              <a:rPr lang="it-IT" dirty="0"/>
              <a:t>2 figli iscritti 2 quote da </a:t>
            </a:r>
            <a:r>
              <a:rPr lang="it-IT" b="1" dirty="0"/>
              <a:t>55 euro</a:t>
            </a:r>
          </a:p>
          <a:p>
            <a:r>
              <a:rPr lang="it-IT" dirty="0"/>
              <a:t>3 figli o più iscritti pari quote da </a:t>
            </a:r>
            <a:r>
              <a:rPr lang="it-IT" b="1" dirty="0"/>
              <a:t>50 euro</a:t>
            </a:r>
            <a:r>
              <a:rPr lang="it-IT" dirty="0"/>
              <a:t> </a:t>
            </a:r>
          </a:p>
          <a:p>
            <a:pPr marL="0" indent="0">
              <a:buNone/>
            </a:pPr>
            <a:endParaRPr lang="it-IT" sz="1700" dirty="0"/>
          </a:p>
        </p:txBody>
      </p:sp>
    </p:spTree>
    <p:extLst>
      <p:ext uri="{BB962C8B-B14F-4D97-AF65-F5344CB8AC3E}">
        <p14:creationId xmlns:p14="http://schemas.microsoft.com/office/powerpoint/2010/main" val="176370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53F6A5A-C814-4571-A7C6-789B2AA4E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it-IT" dirty="0"/>
              <a:t>Contributo volontario dei genitori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9D86C6C1-8DAE-4172-87CD-F20D603D2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2283"/>
            <a:ext cx="8596668" cy="46890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400" u="sng" dirty="0"/>
              <a:t>Il versamento deve essere effettuato a </a:t>
            </a:r>
            <a:r>
              <a:rPr lang="it-IT" sz="2400" b="1" u="sng" dirty="0"/>
              <a:t>nome dell’alunno </a:t>
            </a:r>
            <a:endParaRPr lang="it-IT" sz="2400" b="1" u="sng" dirty="0" smtClean="0"/>
          </a:p>
          <a:p>
            <a:pPr marL="0" indent="0">
              <a:buNone/>
            </a:pPr>
            <a:endParaRPr lang="it-IT" sz="2400" dirty="0" smtClean="0"/>
          </a:p>
          <a:p>
            <a:r>
              <a:rPr lang="it-IT" sz="2400" dirty="0"/>
              <a:t>S</a:t>
            </a:r>
            <a:r>
              <a:rPr lang="it-IT" sz="2400" dirty="0" smtClean="0"/>
              <a:t>caricando </a:t>
            </a:r>
            <a:r>
              <a:rPr lang="it-IT" sz="2400" dirty="0"/>
              <a:t>il pdf dal registro elettronico </a:t>
            </a:r>
            <a:endParaRPr lang="it-IT" sz="2400" dirty="0" smtClean="0"/>
          </a:p>
          <a:p>
            <a:r>
              <a:rPr lang="it-IT" sz="2400" dirty="0"/>
              <a:t>A</a:t>
            </a:r>
            <a:r>
              <a:rPr lang="it-IT" sz="2400" dirty="0" smtClean="0"/>
              <a:t>ttraverso </a:t>
            </a:r>
            <a:r>
              <a:rPr lang="it-IT" sz="2400" dirty="0"/>
              <a:t>PAGO in Rete (no bollettino postale</a:t>
            </a:r>
            <a:r>
              <a:rPr lang="it-IT" sz="2400" dirty="0" smtClean="0"/>
              <a:t>)</a:t>
            </a:r>
          </a:p>
          <a:p>
            <a:r>
              <a:rPr lang="it-IT" sz="2400" dirty="0"/>
              <a:t>Le varie modalità di pagamento sono illustrate nell’apposita comunicazione “Comunicazione Nuovi pagamenti Nuvola – </a:t>
            </a:r>
            <a:r>
              <a:rPr lang="it-IT" sz="2400" dirty="0" err="1"/>
              <a:t>PagoinRete</a:t>
            </a:r>
            <a:r>
              <a:rPr lang="it-IT" sz="2400" dirty="0"/>
              <a:t>” pubblicata nelle bacheche e sul sito dell’IC FELINO. Per aver diritto alla detrazione fiscale occorre aggiungere l’“Ampliamento dell’Offerta Formativa</a:t>
            </a:r>
            <a:r>
              <a:rPr lang="it-IT" sz="2400" dirty="0" smtClean="0"/>
              <a:t>”</a:t>
            </a:r>
          </a:p>
          <a:p>
            <a:pPr marL="0" indent="0">
              <a:buNone/>
            </a:pPr>
            <a:r>
              <a:rPr lang="it-IT" sz="2400" b="1" smtClean="0"/>
              <a:t>IL VERSAMENTO DOVRA’ ESSERE EFFETTUATO A NOME DELL’ALUNNO</a:t>
            </a:r>
            <a:endParaRPr lang="it-IT" sz="2000" b="1" dirty="0"/>
          </a:p>
          <a:p>
            <a:pPr marL="0" indent="0">
              <a:buNone/>
            </a:pPr>
            <a:endParaRPr lang="it-IT" sz="1700" dirty="0"/>
          </a:p>
        </p:txBody>
      </p:sp>
    </p:spTree>
    <p:extLst>
      <p:ext uri="{BB962C8B-B14F-4D97-AF65-F5344CB8AC3E}">
        <p14:creationId xmlns:p14="http://schemas.microsoft.com/office/powerpoint/2010/main" val="278245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53F6A5A-C814-4571-A7C6-789B2AA4E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it-IT" dirty="0"/>
              <a:t>Servizi </a:t>
            </a:r>
            <a:br>
              <a:rPr lang="it-IT" dirty="0"/>
            </a:br>
            <a:r>
              <a:rPr lang="it-IT" dirty="0"/>
              <a:t>Registro elettronico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xmlns="" id="{41826AFC-E8D2-4C35-AC48-91CF6D04E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Password per ogni genitore</a:t>
            </a:r>
          </a:p>
          <a:p>
            <a:r>
              <a:rPr lang="it-IT" sz="2400" dirty="0"/>
              <a:t>Assenze, ritardi e uscite anticipate</a:t>
            </a:r>
          </a:p>
          <a:p>
            <a:r>
              <a:rPr lang="it-IT" sz="2400" dirty="0"/>
              <a:t>Attività svolte durante la giornata</a:t>
            </a:r>
          </a:p>
          <a:p>
            <a:r>
              <a:rPr lang="it-IT" sz="2400" dirty="0"/>
              <a:t>Compiti assegnati</a:t>
            </a:r>
          </a:p>
          <a:p>
            <a:r>
              <a:rPr lang="it-IT" sz="2400" dirty="0" smtClean="0"/>
              <a:t>Giudizi delle </a:t>
            </a:r>
            <a:r>
              <a:rPr lang="it-IT" sz="2400" dirty="0"/>
              <a:t>verifiche orali e scritte</a:t>
            </a:r>
          </a:p>
          <a:p>
            <a:r>
              <a:rPr lang="it-IT" sz="2400" dirty="0"/>
              <a:t>Documento di valutazione del 1° Quadrimestre (Febbraio) e 2° Quadrimestre (Giugno)</a:t>
            </a:r>
          </a:p>
        </p:txBody>
      </p:sp>
    </p:spTree>
    <p:extLst>
      <p:ext uri="{BB962C8B-B14F-4D97-AF65-F5344CB8AC3E}">
        <p14:creationId xmlns:p14="http://schemas.microsoft.com/office/powerpoint/2010/main" val="410855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53F6A5A-C814-4571-A7C6-789B2AA4E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7220962" cy="1320800"/>
          </a:xfrm>
        </p:spPr>
        <p:txBody>
          <a:bodyPr/>
          <a:lstStyle/>
          <a:p>
            <a:r>
              <a:rPr lang="it-IT" dirty="0"/>
              <a:t>Tempistiche d’iscrizione per le classi prime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BB2BFBB-44B5-4319-91BE-26BB2AE26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it-IT" sz="1700" dirty="0"/>
              <a:t>Le iscrizioni per </a:t>
            </a:r>
            <a:r>
              <a:rPr lang="it-IT" sz="1700" dirty="0" err="1"/>
              <a:t>l’a.s.</a:t>
            </a:r>
            <a:r>
              <a:rPr lang="it-IT" sz="1700" dirty="0"/>
              <a:t> </a:t>
            </a:r>
            <a:r>
              <a:rPr lang="it-IT" sz="1700" dirty="0" smtClean="0"/>
              <a:t>2022/2023, </a:t>
            </a:r>
            <a:r>
              <a:rPr lang="it-IT" sz="1700" dirty="0" smtClean="0"/>
              <a:t>sono state aperte il </a:t>
            </a:r>
            <a:r>
              <a:rPr lang="it-IT" sz="1700" b="1" dirty="0" smtClean="0"/>
              <a:t>4 </a:t>
            </a:r>
            <a:r>
              <a:rPr lang="it-IT" sz="1700" b="1" dirty="0"/>
              <a:t>Gennaio </a:t>
            </a:r>
            <a:r>
              <a:rPr lang="it-IT" sz="1700" b="1" dirty="0" smtClean="0"/>
              <a:t>2022 e proseguiranno fino </a:t>
            </a:r>
            <a:r>
              <a:rPr lang="it-IT" sz="1700" b="1" dirty="0"/>
              <a:t>al </a:t>
            </a:r>
            <a:r>
              <a:rPr lang="it-IT" sz="1700" b="1" dirty="0" smtClean="0"/>
              <a:t>28 </a:t>
            </a:r>
            <a:r>
              <a:rPr lang="it-IT" sz="1700" b="1" dirty="0" smtClean="0"/>
              <a:t>Gennaio.</a:t>
            </a:r>
            <a:endParaRPr lang="it-IT" sz="1700" dirty="0"/>
          </a:p>
          <a:p>
            <a:pPr>
              <a:lnSpc>
                <a:spcPct val="110000"/>
              </a:lnSpc>
            </a:pPr>
            <a:r>
              <a:rPr lang="it-IT" sz="1700" b="1" dirty="0"/>
              <a:t>L</a:t>
            </a:r>
            <a:r>
              <a:rPr lang="it-IT" sz="1700" dirty="0"/>
              <a:t>e domande per le classi prime dovranno essere </a:t>
            </a:r>
            <a:r>
              <a:rPr lang="it-IT" sz="1700" dirty="0" smtClean="0"/>
              <a:t>effettuate :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it-IT" sz="1700" b="1" dirty="0"/>
              <a:t>  </a:t>
            </a:r>
            <a:r>
              <a:rPr lang="it-IT" sz="1700" b="1" dirty="0" smtClean="0"/>
              <a:t>    </a:t>
            </a:r>
            <a:r>
              <a:rPr lang="it-IT" sz="1700" b="1" u="sng" dirty="0" smtClean="0"/>
              <a:t>esclusivamente  on line</a:t>
            </a:r>
            <a:r>
              <a:rPr lang="it-IT" sz="1700" u="sng" dirty="0" smtClean="0"/>
              <a:t>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it-IT" sz="1700" dirty="0" smtClean="0"/>
              <a:t>attraverso </a:t>
            </a:r>
            <a:r>
              <a:rPr lang="it-IT" sz="1700" dirty="0"/>
              <a:t>un apposito applicativo </a:t>
            </a:r>
            <a:r>
              <a:rPr lang="it-IT" sz="1700" dirty="0" smtClean="0"/>
              <a:t>che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it-IT" sz="1700" i="1" dirty="0"/>
              <a:t> </a:t>
            </a:r>
            <a:r>
              <a:rPr lang="it-IT" sz="1700" i="1" dirty="0" smtClean="0"/>
              <a:t>      </a:t>
            </a:r>
            <a:r>
              <a:rPr lang="it-IT" sz="1700" i="1" dirty="0"/>
              <a:t>il Ministero dell’istruzione, dell’università e della ricerca </a:t>
            </a:r>
            <a:endParaRPr lang="it-IT" sz="1700" i="1" dirty="0" smtClean="0"/>
          </a:p>
          <a:p>
            <a:pPr marL="0" indent="0" algn="ctr">
              <a:lnSpc>
                <a:spcPct val="110000"/>
              </a:lnSpc>
              <a:buNone/>
            </a:pPr>
            <a:r>
              <a:rPr lang="it-IT" sz="1700" dirty="0"/>
              <a:t> </a:t>
            </a:r>
            <a:r>
              <a:rPr lang="it-IT" sz="1700" dirty="0" smtClean="0"/>
              <a:t>       mette </a:t>
            </a:r>
            <a:r>
              <a:rPr lang="it-IT" sz="1700" dirty="0"/>
              <a:t>a disposizione delle scuole e delle famiglie.</a:t>
            </a:r>
          </a:p>
          <a:p>
            <a:pPr>
              <a:lnSpc>
                <a:spcPct val="110000"/>
              </a:lnSpc>
            </a:pPr>
            <a:r>
              <a:rPr lang="it-IT" sz="1700" dirty="0"/>
              <a:t>I </a:t>
            </a:r>
            <a:r>
              <a:rPr lang="it-IT" sz="1700" b="1" dirty="0"/>
              <a:t>criteri per l’accesso </a:t>
            </a:r>
            <a:r>
              <a:rPr lang="it-IT" sz="1700" dirty="0"/>
              <a:t>alle prime classi sono pubblicati sul sito </a:t>
            </a:r>
            <a:r>
              <a:rPr lang="it-IT" sz="1700" dirty="0" smtClean="0"/>
              <a:t>dell’Istituto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it-IT" sz="1700" dirty="0"/>
              <a:t>https://</a:t>
            </a:r>
            <a:r>
              <a:rPr lang="it-IT" sz="1700" dirty="0" smtClean="0"/>
              <a:t>icfelino.edu.it/iscrizioni-a-s-2022-2023/</a:t>
            </a:r>
            <a:endParaRPr lang="it-IT" sz="1700" dirty="0"/>
          </a:p>
        </p:txBody>
      </p:sp>
    </p:spTree>
    <p:extLst>
      <p:ext uri="{BB962C8B-B14F-4D97-AF65-F5344CB8AC3E}">
        <p14:creationId xmlns:p14="http://schemas.microsoft.com/office/powerpoint/2010/main" val="358315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Regolamento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416677"/>
            <a:ext cx="8596668" cy="4624686"/>
          </a:xfrm>
        </p:spPr>
        <p:txBody>
          <a:bodyPr>
            <a:noAutofit/>
          </a:bodyPr>
          <a:lstStyle/>
          <a:p>
            <a:r>
              <a:rPr lang="it-IT" sz="2400" dirty="0" smtClean="0"/>
              <a:t>Tutti i regolamenti sono pubblicati sul sito</a:t>
            </a:r>
          </a:p>
          <a:p>
            <a:r>
              <a:rPr lang="it-IT" sz="2400" dirty="0" smtClean="0"/>
              <a:t>Sul Diario che verrà consegnato il primo giorno di scuola, sono riportate le informazioni principali</a:t>
            </a:r>
          </a:p>
          <a:p>
            <a:r>
              <a:rPr lang="it-IT" sz="2400" dirty="0" smtClean="0"/>
              <a:t>Si auspica il rispetto delle norme e una collaborazione costruttiva scuola/famiglia per la condivisione delle regole</a:t>
            </a:r>
          </a:p>
          <a:p>
            <a:r>
              <a:rPr lang="it-IT" sz="2400" dirty="0" smtClean="0"/>
              <a:t>Si raccomanda un’assidua partecipazione agli incontri scuola/famiglia</a:t>
            </a:r>
          </a:p>
          <a:p>
            <a:r>
              <a:rPr lang="it-IT" sz="2400" dirty="0" smtClean="0"/>
              <a:t>Si richiede massima puntualità all’ingresso e all’uscita</a:t>
            </a:r>
          </a:p>
          <a:p>
            <a:r>
              <a:rPr lang="it-IT" sz="2400" dirty="0" smtClean="0"/>
              <a:t>Si ricorda l’obbligo a visionare quotidianamente il diario e il registro elettronico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39524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87F5C32-4C0A-44B1-B870-2B4B32EBF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SERVIZI</a:t>
            </a:r>
            <a:br>
              <a:rPr lang="it-IT" dirty="0"/>
            </a:br>
            <a:r>
              <a:rPr lang="it-IT" dirty="0"/>
              <a:t>GESTITI DAL COMUNE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632CEF1-ED72-425C-ADC5-993D4C536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Mensa</a:t>
            </a:r>
          </a:p>
          <a:p>
            <a:r>
              <a:rPr lang="it-IT" sz="3200" dirty="0"/>
              <a:t>Trasporti</a:t>
            </a:r>
          </a:p>
          <a:p>
            <a:pPr marL="0" indent="0">
              <a:buNone/>
            </a:pPr>
            <a:endParaRPr lang="it-IT" sz="3200" dirty="0" smtClean="0"/>
          </a:p>
          <a:p>
            <a:pPr marL="0" indent="0">
              <a:buNone/>
            </a:pPr>
            <a:r>
              <a:rPr lang="it-IT" sz="3200" dirty="0" smtClean="0"/>
              <a:t>Indirizzo: </a:t>
            </a:r>
            <a:r>
              <a:rPr lang="it-IT" sz="3200" dirty="0" smtClean="0">
                <a:solidFill>
                  <a:schemeClr val="accent2"/>
                </a:solidFill>
                <a:hlinkClick r:id="rId2"/>
              </a:rPr>
              <a:t>www.comune.sala-baganza.pr.it</a:t>
            </a:r>
            <a:endParaRPr lang="it-IT" sz="32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it-IT" sz="3200" dirty="0">
                <a:solidFill>
                  <a:schemeClr val="accent2"/>
                </a:solidFill>
              </a:rPr>
              <a:t>L</a:t>
            </a:r>
            <a:r>
              <a:rPr lang="it-IT" sz="3200" dirty="0" smtClean="0">
                <a:solidFill>
                  <a:schemeClr val="accent2"/>
                </a:solidFill>
              </a:rPr>
              <a:t>’accesso online è consentito </a:t>
            </a:r>
            <a:r>
              <a:rPr lang="it-IT" sz="3200" dirty="0" err="1" smtClean="0">
                <a:solidFill>
                  <a:schemeClr val="accent2"/>
                </a:solidFill>
              </a:rPr>
              <a:t>escusivamente</a:t>
            </a:r>
            <a:r>
              <a:rPr lang="it-IT" sz="3200" dirty="0" smtClean="0">
                <a:solidFill>
                  <a:schemeClr val="accent2"/>
                </a:solidFill>
              </a:rPr>
              <a:t> con le credenziali SPID</a:t>
            </a:r>
            <a:endParaRPr lang="it-IT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1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….. Per chi ha </a:t>
            </a:r>
            <a:r>
              <a:rPr lang="it-IT" dirty="0" smtClean="0"/>
              <a:t>bisogno </a:t>
            </a:r>
            <a:br>
              <a:rPr lang="it-IT" dirty="0" smtClean="0"/>
            </a:br>
            <a:r>
              <a:rPr lang="it-IT" dirty="0" smtClean="0"/>
              <a:t>per i servizi comunali…..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La Signora Costanza DEL COMUNE DI SALA BAGANZA  </a:t>
            </a:r>
            <a:r>
              <a:rPr lang="it-IT" sz="2000" dirty="0"/>
              <a:t>è</a:t>
            </a:r>
            <a:r>
              <a:rPr lang="it-IT" sz="2000" dirty="0" smtClean="0"/>
              <a:t> a disposizione per assistenza nei seguenti giorni:</a:t>
            </a:r>
          </a:p>
          <a:p>
            <a:pPr marL="0" indent="0" algn="ctr">
              <a:buNone/>
            </a:pPr>
            <a:r>
              <a:rPr lang="it-IT" sz="2000" dirty="0" smtClean="0"/>
              <a:t>MARTEDI’ DALLE 8 ALLE 13</a:t>
            </a:r>
          </a:p>
          <a:p>
            <a:pPr marL="0" indent="0" algn="ctr">
              <a:buNone/>
            </a:pPr>
            <a:r>
              <a:rPr lang="it-IT" sz="2000" dirty="0" smtClean="0"/>
              <a:t>GIOVEDI’ DALLE 8 ALLE 16</a:t>
            </a:r>
          </a:p>
          <a:p>
            <a:pPr marL="0" indent="0" algn="ctr">
              <a:buNone/>
            </a:pPr>
            <a:r>
              <a:rPr lang="it-IT" sz="2000" dirty="0" smtClean="0"/>
              <a:t>SI RACCOMANDA DI PRENDERE APPUNTAMENTO</a:t>
            </a:r>
          </a:p>
          <a:p>
            <a:pPr marL="0" indent="0" algn="ctr">
              <a:buNone/>
            </a:pPr>
            <a:r>
              <a:rPr lang="it-IT" sz="2000" dirty="0" smtClean="0"/>
              <a:t>Tel. 0521 331319 oppure 0521 331321</a:t>
            </a:r>
          </a:p>
          <a:p>
            <a:pPr marL="0" indent="0" algn="ctr">
              <a:buNone/>
            </a:pPr>
            <a:r>
              <a:rPr lang="it-IT" sz="2000" b="1" dirty="0" smtClean="0"/>
              <a:t>LE ISCRIZIONI AI SERVIZI DEL COMUNE SI APRIRANNO </a:t>
            </a:r>
          </a:p>
          <a:p>
            <a:pPr marL="0" indent="0" algn="ctr">
              <a:buNone/>
            </a:pPr>
            <a:r>
              <a:rPr lang="it-IT" sz="2000" b="1" dirty="0" smtClean="0"/>
              <a:t>DAL MESE DI FEBBRAIO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390486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….. Per chi ha bisogno</a:t>
            </a:r>
            <a:br>
              <a:rPr lang="it-IT" dirty="0" smtClean="0"/>
            </a:br>
            <a:r>
              <a:rPr lang="it-IT" dirty="0" smtClean="0"/>
              <a:t>la segreteria del nostro Istituto…..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2086377"/>
            <a:ext cx="8596668" cy="3954986"/>
          </a:xfrm>
        </p:spPr>
        <p:txBody>
          <a:bodyPr>
            <a:normAutofit lnSpcReduction="10000"/>
          </a:bodyPr>
          <a:lstStyle/>
          <a:p>
            <a:r>
              <a:rPr lang="it-IT" sz="2400" dirty="0" smtClean="0"/>
              <a:t>La segreteria dell’Istituto comprensivo offre un servizio di consulenza alle famiglie prive di strumentazione informatica nell’orario d’ufficio </a:t>
            </a:r>
          </a:p>
          <a:p>
            <a:pPr marL="0" indent="0" algn="ctr">
              <a:buNone/>
            </a:pPr>
            <a:r>
              <a:rPr lang="it-IT" sz="2400" dirty="0"/>
              <a:t>D</a:t>
            </a:r>
            <a:r>
              <a:rPr lang="it-IT" sz="2400" dirty="0" smtClean="0"/>
              <a:t>al lunedì al venerdì dalle 11,00 alle 13,00</a:t>
            </a:r>
          </a:p>
          <a:p>
            <a:pPr marL="0" indent="0" algn="ctr">
              <a:buNone/>
            </a:pPr>
            <a:r>
              <a:rPr lang="it-IT" sz="2400" dirty="0" smtClean="0"/>
              <a:t>Al sabato dalle 10,30 alle 12,30</a:t>
            </a:r>
          </a:p>
          <a:p>
            <a:pPr marL="0" indent="0" algn="ctr">
              <a:buNone/>
            </a:pPr>
            <a:r>
              <a:rPr lang="it-IT" sz="2400" dirty="0" smtClean="0"/>
              <a:t>Al mercoledì dalle 14,30 alle 16,30</a:t>
            </a:r>
          </a:p>
          <a:p>
            <a:pPr marL="0" indent="0" algn="ctr">
              <a:buNone/>
            </a:pPr>
            <a:endParaRPr lang="it-IT" sz="2400" dirty="0" smtClean="0"/>
          </a:p>
          <a:p>
            <a:pPr marL="0" indent="0" algn="ctr">
              <a:buNone/>
            </a:pPr>
            <a:r>
              <a:rPr lang="it-IT" sz="2400" u="sng" dirty="0" smtClean="0"/>
              <a:t>SU APPUNTAMENTO TELEFONANDO AL NUMERO:</a:t>
            </a:r>
          </a:p>
          <a:p>
            <a:pPr marL="0" indent="0" algn="ctr">
              <a:buNone/>
            </a:pPr>
            <a:r>
              <a:rPr lang="it-IT" sz="2400" u="sng" smtClean="0"/>
              <a:t>0521 </a:t>
            </a:r>
            <a:r>
              <a:rPr lang="it-IT" sz="2400" u="sng" dirty="0" smtClean="0"/>
              <a:t>835332</a:t>
            </a:r>
          </a:p>
        </p:txBody>
      </p:sp>
    </p:spTree>
    <p:extLst>
      <p:ext uri="{BB962C8B-B14F-4D97-AF65-F5344CB8AC3E}">
        <p14:creationId xmlns:p14="http://schemas.microsoft.com/office/powerpoint/2010/main" val="153405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287887"/>
            <a:ext cx="8596668" cy="4753475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</a:pPr>
            <a:endParaRPr lang="it-IT" dirty="0" smtClean="0"/>
          </a:p>
          <a:p>
            <a:pPr>
              <a:lnSpc>
                <a:spcPct val="110000"/>
              </a:lnSpc>
            </a:pPr>
            <a:endParaRPr lang="it-IT" dirty="0"/>
          </a:p>
          <a:p>
            <a:pPr>
              <a:lnSpc>
                <a:spcPct val="110000"/>
              </a:lnSpc>
            </a:pPr>
            <a:r>
              <a:rPr lang="it-IT" dirty="0" smtClean="0"/>
              <a:t>Le </a:t>
            </a:r>
            <a:r>
              <a:rPr lang="it-IT" dirty="0"/>
              <a:t>famiglie </a:t>
            </a:r>
            <a:r>
              <a:rPr lang="it-IT" b="1" dirty="0"/>
              <a:t>registrano e inviano la domanda d’iscrizione</a:t>
            </a:r>
            <a:r>
              <a:rPr lang="it-IT" dirty="0"/>
              <a:t> alla scuola attraverso il sistema “Iscrizioni on line”, raggiungibile dall’indirizzo web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it-IT" dirty="0"/>
              <a:t>https://www.istruzione.it/iscrizionionline/</a:t>
            </a:r>
          </a:p>
          <a:p>
            <a:pPr>
              <a:lnSpc>
                <a:spcPct val="110000"/>
              </a:lnSpc>
            </a:pPr>
            <a:r>
              <a:rPr lang="it-IT" dirty="0"/>
              <a:t>Per effettuare la registrazione occorre un </a:t>
            </a:r>
            <a:r>
              <a:rPr lang="it-IT" b="1" dirty="0"/>
              <a:t>indirizzo di posta elettronica </a:t>
            </a:r>
            <a:r>
              <a:rPr lang="it-IT" b="1" dirty="0" smtClean="0"/>
              <a:t>valido</a:t>
            </a:r>
          </a:p>
          <a:p>
            <a:pPr>
              <a:lnSpc>
                <a:spcPct val="110000"/>
              </a:lnSpc>
            </a:pPr>
            <a:r>
              <a:rPr lang="it-IT" dirty="0"/>
              <a:t>Sul sito, nell’apposito spazio DIDATTICA – ISCRIZIONI 2022/2023, è presente anche l’informativa privacy ai sensi dell’art.13 del Regolamento (UE) 2016/279 e il PTOF dell’Istituto con i Regolamenti</a:t>
            </a:r>
            <a:endParaRPr lang="it-IT" b="1" dirty="0" smtClean="0"/>
          </a:p>
          <a:p>
            <a:pPr>
              <a:lnSpc>
                <a:spcPct val="110000"/>
              </a:lnSpc>
            </a:pPr>
            <a:endParaRPr lang="it-IT" dirty="0"/>
          </a:p>
          <a:p>
            <a:pPr>
              <a:lnSpc>
                <a:spcPct val="110000"/>
              </a:lnSpc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452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Compilazione domanda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Indirizzo e-mail </a:t>
            </a:r>
            <a:r>
              <a:rPr lang="it-IT" dirty="0"/>
              <a:t>e</a:t>
            </a:r>
            <a:r>
              <a:rPr lang="it-IT" dirty="0" smtClean="0"/>
              <a:t> </a:t>
            </a:r>
            <a:r>
              <a:rPr lang="it-IT" dirty="0" smtClean="0"/>
              <a:t>identità SPID</a:t>
            </a:r>
          </a:p>
          <a:p>
            <a:r>
              <a:rPr lang="it-IT" dirty="0" smtClean="0"/>
              <a:t>Dati anagrafici dell’alunno</a:t>
            </a:r>
          </a:p>
          <a:p>
            <a:r>
              <a:rPr lang="it-IT" dirty="0" smtClean="0"/>
              <a:t>Informazioni sulla famiglia</a:t>
            </a:r>
          </a:p>
          <a:p>
            <a:r>
              <a:rPr lang="it-IT" dirty="0" smtClean="0"/>
              <a:t>Scelta del tempo-scuola</a:t>
            </a:r>
          </a:p>
          <a:p>
            <a:r>
              <a:rPr lang="it-IT" dirty="0" smtClean="0"/>
              <a:t>Indicare il primo numero telefonico per le chiamate urgenti</a:t>
            </a:r>
          </a:p>
          <a:p>
            <a:r>
              <a:rPr lang="it-IT" dirty="0" smtClean="0"/>
              <a:t>Le parti contrassegnate con * sono obbligatorie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1862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53F6A5A-C814-4571-A7C6-789B2AA4E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pPr algn="ctr"/>
            <a:r>
              <a:rPr lang="it-IT" dirty="0"/>
              <a:t>Tempistiche d’iscrizione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BB2BFBB-44B5-4319-91BE-26BB2AE26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1700" dirty="0"/>
              <a:t>La domanda d’iscrizione presentata on line deve essere obbligatoriamente perfezionata </a:t>
            </a:r>
            <a:r>
              <a:rPr lang="it-IT" sz="1700" b="1" dirty="0"/>
              <a:t>entro il </a:t>
            </a:r>
            <a:r>
              <a:rPr lang="it-IT" sz="1700" b="1" dirty="0" smtClean="0"/>
              <a:t>28/01/2022 </a:t>
            </a:r>
          </a:p>
          <a:p>
            <a:pPr marL="0" indent="0" algn="ctr">
              <a:buNone/>
            </a:pPr>
            <a:r>
              <a:rPr lang="it-IT" sz="1700" dirty="0" smtClean="0"/>
              <a:t>presso </a:t>
            </a:r>
            <a:r>
              <a:rPr lang="it-IT" sz="1700" dirty="0"/>
              <a:t>la segreteria dell’Istituto, a Felino in </a:t>
            </a:r>
            <a:r>
              <a:rPr lang="it-IT" sz="1700" b="1" dirty="0"/>
              <a:t>via Roma n° </a:t>
            </a:r>
            <a:r>
              <a:rPr lang="it-IT" sz="1700" b="1" dirty="0" smtClean="0"/>
              <a:t>55</a:t>
            </a:r>
          </a:p>
          <a:p>
            <a:pPr marL="0" indent="0" algn="ctr">
              <a:buNone/>
            </a:pPr>
            <a:r>
              <a:rPr lang="it-IT" sz="1700" dirty="0" smtClean="0"/>
              <a:t> </a:t>
            </a:r>
            <a:r>
              <a:rPr lang="it-IT" sz="1700" dirty="0"/>
              <a:t>(</a:t>
            </a:r>
            <a:r>
              <a:rPr lang="it-IT" sz="1700" i="1" dirty="0"/>
              <a:t>dal lunedì al venerdì </a:t>
            </a:r>
            <a:r>
              <a:rPr lang="it-IT" sz="1700" i="1" dirty="0" smtClean="0"/>
              <a:t>11,00 </a:t>
            </a:r>
            <a:r>
              <a:rPr lang="it-IT" sz="1700" i="1" dirty="0"/>
              <a:t>-13,00, sabato ore 10,30 -12,30 e </a:t>
            </a:r>
            <a:endParaRPr lang="it-IT" sz="1700" i="1" dirty="0" smtClean="0"/>
          </a:p>
          <a:p>
            <a:pPr marL="0" indent="0" algn="ctr">
              <a:buNone/>
            </a:pPr>
            <a:r>
              <a:rPr lang="it-IT" sz="1700" i="1" dirty="0" smtClean="0"/>
              <a:t>il </a:t>
            </a:r>
            <a:r>
              <a:rPr lang="it-IT" sz="1700" i="1" dirty="0"/>
              <a:t>mercoledì anche il pomeriggio </a:t>
            </a:r>
            <a:r>
              <a:rPr lang="it-IT" sz="1700" i="1" dirty="0" smtClean="0"/>
              <a:t>14,30 </a:t>
            </a:r>
            <a:r>
              <a:rPr lang="it-IT" sz="1700" i="1" dirty="0"/>
              <a:t>-</a:t>
            </a:r>
            <a:r>
              <a:rPr lang="it-IT" sz="1700" i="1" dirty="0" smtClean="0"/>
              <a:t>16,30</a:t>
            </a:r>
            <a:r>
              <a:rPr lang="it-IT" sz="1700" dirty="0"/>
              <a:t>) con la consegna di: </a:t>
            </a:r>
          </a:p>
          <a:p>
            <a:pPr algn="ctr"/>
            <a:r>
              <a:rPr lang="it-IT" sz="1700" dirty="0"/>
              <a:t>F</a:t>
            </a:r>
            <a:r>
              <a:rPr lang="it-IT" sz="1700" dirty="0" smtClean="0"/>
              <a:t>otocopia </a:t>
            </a:r>
            <a:r>
              <a:rPr lang="it-IT" sz="1700" dirty="0"/>
              <a:t>del codice</a:t>
            </a:r>
            <a:r>
              <a:rPr lang="it-IT" sz="1700" i="1" dirty="0"/>
              <a:t> </a:t>
            </a:r>
            <a:r>
              <a:rPr lang="it-IT" sz="1700" dirty="0"/>
              <a:t>fiscale ed una fotografia formato tessera </a:t>
            </a:r>
            <a:r>
              <a:rPr lang="it-IT" sz="1700" dirty="0" smtClean="0"/>
              <a:t>dell’alunno</a:t>
            </a:r>
            <a:endParaRPr lang="it-IT" sz="1700" dirty="0"/>
          </a:p>
          <a:p>
            <a:pPr algn="ctr"/>
            <a:r>
              <a:rPr lang="it-IT" sz="1700" dirty="0"/>
              <a:t>F</a:t>
            </a:r>
            <a:r>
              <a:rPr lang="it-IT" sz="1700" dirty="0" smtClean="0"/>
              <a:t>otocopia </a:t>
            </a:r>
            <a:r>
              <a:rPr lang="it-IT" sz="1700" dirty="0"/>
              <a:t>codice fiscale e documenti dei </a:t>
            </a:r>
            <a:r>
              <a:rPr lang="it-IT" sz="1700" dirty="0" smtClean="0"/>
              <a:t>genitori;</a:t>
            </a:r>
          </a:p>
          <a:p>
            <a:pPr algn="ctr"/>
            <a:r>
              <a:rPr lang="it-IT" sz="1700" dirty="0" smtClean="0"/>
              <a:t>Particolari certificazioni </a:t>
            </a:r>
            <a:endParaRPr lang="it-IT" sz="1700" dirty="0"/>
          </a:p>
          <a:p>
            <a:pPr algn="ctr">
              <a:lnSpc>
                <a:spcPct val="110000"/>
              </a:lnSpc>
            </a:pPr>
            <a:endParaRPr lang="it-IT" sz="1700" dirty="0"/>
          </a:p>
        </p:txBody>
      </p:sp>
    </p:spTree>
    <p:extLst>
      <p:ext uri="{BB962C8B-B14F-4D97-AF65-F5344CB8AC3E}">
        <p14:creationId xmlns:p14="http://schemas.microsoft.com/office/powerpoint/2010/main" val="374638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53F6A5A-C814-4571-A7C6-789B2AA4E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dirty="0"/>
              <a:t>Modalità e compilazione delle domande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BB2BFBB-44B5-4319-91BE-26BB2AE26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700" dirty="0"/>
              <a:t>I genitori devono iscrivere alla classe prima della scuola primaria i bambini </a:t>
            </a:r>
            <a:r>
              <a:rPr lang="it-IT" sz="1700" b="1" dirty="0"/>
              <a:t>nati nel </a:t>
            </a:r>
            <a:r>
              <a:rPr lang="it-IT" sz="1700" b="1" dirty="0" smtClean="0"/>
              <a:t>2016 </a:t>
            </a:r>
            <a:r>
              <a:rPr lang="it-IT" sz="1700" b="1" dirty="0"/>
              <a:t>che compiono sei anni di età entro il 31 dicembre </a:t>
            </a:r>
            <a:r>
              <a:rPr lang="it-IT" sz="1700" b="1" dirty="0" smtClean="0"/>
              <a:t>2022</a:t>
            </a:r>
            <a:r>
              <a:rPr lang="it-IT" sz="1700" dirty="0" smtClean="0"/>
              <a:t>.</a:t>
            </a:r>
            <a:endParaRPr lang="it-IT" sz="1700" dirty="0"/>
          </a:p>
          <a:p>
            <a:pPr marL="0" indent="0">
              <a:buNone/>
            </a:pPr>
            <a:endParaRPr lang="it-IT" sz="1700" dirty="0"/>
          </a:p>
          <a:p>
            <a:pPr marL="0" indent="0">
              <a:buNone/>
            </a:pPr>
            <a:r>
              <a:rPr lang="it-IT" sz="1700" dirty="0"/>
              <a:t>Possono iscrivere anticipatamente i bambini che compiono </a:t>
            </a:r>
            <a:r>
              <a:rPr lang="it-IT" sz="1700" b="1" dirty="0"/>
              <a:t>sei anni di età entro il 30 aprile </a:t>
            </a:r>
            <a:r>
              <a:rPr lang="it-IT" sz="1700" b="1" dirty="0" smtClean="0"/>
              <a:t>2023.</a:t>
            </a:r>
          </a:p>
          <a:p>
            <a:pPr marL="0" indent="0">
              <a:buNone/>
            </a:pPr>
            <a:endParaRPr lang="it-IT" sz="1700" dirty="0"/>
          </a:p>
          <a:p>
            <a:pPr marL="0" indent="0">
              <a:buNone/>
            </a:pPr>
            <a:r>
              <a:rPr lang="it-IT" sz="1700" dirty="0"/>
              <a:t>A tale riguardo, per una scelta attenta e consapevole, i genitori o gli esercenti la potestà genitoriale possono avvalersi delle </a:t>
            </a:r>
            <a:r>
              <a:rPr lang="it-IT" sz="1700" b="1" dirty="0"/>
              <a:t>indicazioni e degli orientamenti forniti dai docenti delle scuole dell’infanzia frequentate dai proprio figli.</a:t>
            </a:r>
          </a:p>
          <a:p>
            <a:pPr marL="0" indent="0">
              <a:lnSpc>
                <a:spcPct val="110000"/>
              </a:lnSpc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089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53F6A5A-C814-4571-A7C6-789B2AA4E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dirty="0" smtClean="0"/>
              <a:t>Codice ministeriale </a:t>
            </a:r>
            <a:r>
              <a:rPr lang="it-IT" dirty="0"/>
              <a:t>per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l’iscrizione </a:t>
            </a:r>
            <a:r>
              <a:rPr lang="it-IT" dirty="0"/>
              <a:t>on-line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BB2BFBB-44B5-4319-91BE-26BB2AE26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712326" cy="388077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it-IT" sz="1700" b="1" dirty="0"/>
          </a:p>
          <a:p>
            <a:pPr>
              <a:lnSpc>
                <a:spcPct val="150000"/>
              </a:lnSpc>
            </a:pPr>
            <a:r>
              <a:rPr lang="it-IT" sz="3600" b="1" u="sng" dirty="0"/>
              <a:t>PREE82304T </a:t>
            </a:r>
            <a:r>
              <a:rPr lang="it-IT" sz="3600" u="sng" dirty="0"/>
              <a:t>Codice per la Scuola Primaria </a:t>
            </a:r>
            <a:r>
              <a:rPr lang="it-IT" sz="3600" b="1" u="sng" dirty="0"/>
              <a:t>“A. Maestri” di Sala </a:t>
            </a:r>
            <a:r>
              <a:rPr lang="it-IT" sz="3600" b="1" u="sng" dirty="0" smtClean="0"/>
              <a:t>Baganza</a:t>
            </a:r>
            <a:endParaRPr lang="it-IT" sz="3600" b="1" dirty="0"/>
          </a:p>
          <a:p>
            <a:pPr>
              <a:lnSpc>
                <a:spcPct val="150000"/>
              </a:lnSpc>
            </a:pPr>
            <a:endParaRPr lang="it-IT" sz="1700" dirty="0"/>
          </a:p>
        </p:txBody>
      </p:sp>
    </p:spTree>
    <p:extLst>
      <p:ext uri="{BB962C8B-B14F-4D97-AF65-F5344CB8AC3E}">
        <p14:creationId xmlns:p14="http://schemas.microsoft.com/office/powerpoint/2010/main" val="136702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Criteri per iscrizione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200" dirty="0" smtClean="0"/>
              <a:t>I criteri per essere ammessi ad una classe  sono pubblicati sul sito dell’Istituto</a:t>
            </a:r>
          </a:p>
          <a:p>
            <a:pPr marL="0" indent="0" algn="ctr">
              <a:buNone/>
            </a:pPr>
            <a:endParaRPr lang="it-IT" sz="3200" dirty="0"/>
          </a:p>
          <a:p>
            <a:pPr marL="0" indent="0" algn="ctr">
              <a:buNone/>
            </a:pPr>
            <a:r>
              <a:rPr lang="it-IT" sz="3200" u="sng" dirty="0" smtClean="0"/>
              <a:t>https://icfelino.edu.it/</a:t>
            </a:r>
          </a:p>
          <a:p>
            <a:endParaRPr lang="it-IT" sz="3200" dirty="0"/>
          </a:p>
          <a:p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246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Conferma domanda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dirty="0" smtClean="0"/>
              <a:t>Il sistema iscrizioni on-line comunicherà sulla casella di posta elettronica l’accettazione della domanda</a:t>
            </a:r>
          </a:p>
          <a:p>
            <a:r>
              <a:rPr lang="it-IT" sz="2800" dirty="0" smtClean="0"/>
              <a:t>Se necessario la Scuola contatterà le famiglie  in caso di ulteriori informazioni</a:t>
            </a: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501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faccettatura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656</TotalTime>
  <Words>1445</Words>
  <Application>Microsoft Office PowerPoint</Application>
  <PresentationFormat>Personalizzato</PresentationFormat>
  <Paragraphs>178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4" baseType="lpstr">
      <vt:lpstr>Sfaccettatura</vt:lpstr>
      <vt:lpstr>Scuola primaria «Athos Maestri» Scuole aperte</vt:lpstr>
      <vt:lpstr>Tempistiche d’iscrizione per le classi prime</vt:lpstr>
      <vt:lpstr>Presentazione standard di PowerPoint</vt:lpstr>
      <vt:lpstr>Compilazione domanda</vt:lpstr>
      <vt:lpstr>Tempistiche d’iscrizione</vt:lpstr>
      <vt:lpstr>Modalità e compilazione delle domande</vt:lpstr>
      <vt:lpstr>Codice ministeriale per  l’iscrizione on-line</vt:lpstr>
      <vt:lpstr>Criteri per iscrizione</vt:lpstr>
      <vt:lpstr>Conferma domanda</vt:lpstr>
      <vt:lpstr>Pubblicazione delle sezioni</vt:lpstr>
      <vt:lpstr>Offerta formativa dell’Istituto  (PTOF-POF)</vt:lpstr>
      <vt:lpstr>Opportunità</vt:lpstr>
      <vt:lpstr>Progetti</vt:lpstr>
      <vt:lpstr>Orari Sala Baganza "ATHOS MAESTRI" </vt:lpstr>
      <vt:lpstr>Quadro orario settimanale – classi prime</vt:lpstr>
      <vt:lpstr>Quadro orario settimanale – classi prime</vt:lpstr>
      <vt:lpstr>Contributo volontario dei genitori</vt:lpstr>
      <vt:lpstr>Contributo volontario dei genitori</vt:lpstr>
      <vt:lpstr>Servizi  Registro elettronico</vt:lpstr>
      <vt:lpstr>Regolamento</vt:lpstr>
      <vt:lpstr>SERVIZI GESTITI DAL COMUNE</vt:lpstr>
      <vt:lpstr>….. Per chi ha bisogno  per i servizi comunali…..</vt:lpstr>
      <vt:lpstr>….. Per chi ha bisogno la segreteria del nostro Istituto…..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Scuole aperte</dc:title>
  <dc:creator>Franca Gatti</dc:creator>
  <cp:lastModifiedBy>utente</cp:lastModifiedBy>
  <cp:revision>53</cp:revision>
  <dcterms:created xsi:type="dcterms:W3CDTF">2019-01-02T13:15:35Z</dcterms:created>
  <dcterms:modified xsi:type="dcterms:W3CDTF">2022-01-10T21:31:02Z</dcterms:modified>
</cp:coreProperties>
</file>