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F95AD9-156A-4B13-B60C-190E86C98B0A}">
  <a:tblStyle styleId="{02F95AD9-156A-4B13-B60C-190E86C98B0A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/>
      <a:tcStyle>
        <a:tcBdr/>
        <a:fill>
          <a:solidFill>
            <a:srgbClr val="DBE9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4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69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80706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2648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815216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5416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85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8534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14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79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0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11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1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4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51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73271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79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cfelino.edu.it/iscrizioni-a-s-2023-2024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scrizioni.istruzione.it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it-IT"/>
              <a:t>Scuola primaria</a:t>
            </a:r>
            <a:br>
              <a:rPr lang="it-IT"/>
            </a:br>
            <a:r>
              <a:rPr lang="it-IT"/>
              <a:t>«Rita Levi Montalcini»</a:t>
            </a:r>
            <a:br>
              <a:rPr lang="it-IT"/>
            </a:br>
            <a:r>
              <a:rPr lang="it-IT"/>
              <a:t>Scuole aperte</a:t>
            </a:r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it-IT" dirty="0"/>
              <a:t>9 GENNAIO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Offerta formativa dell’Istituto (PTOF-POF)</a:t>
            </a:r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idx="1"/>
          </p:nvPr>
        </p:nvSpPr>
        <p:spPr>
          <a:xfrm>
            <a:off x="677334" y="2160589"/>
            <a:ext cx="871232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 i="1" dirty="0"/>
              <a:t>Il Piano Triennale dell’Offerta Formativa della scuola I.C. FELINO "L. MALAGUZZI" Periodo di riferimento: 2022/23-2023/24-2024/2025</a:t>
            </a:r>
            <a:endParaRPr sz="17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L'Istituto </a:t>
            </a:r>
            <a:r>
              <a:rPr lang="it-IT" sz="1700" b="1" dirty="0"/>
              <a:t>collabora con enti ed associazioni </a:t>
            </a:r>
            <a:r>
              <a:rPr lang="it-IT" sz="1700" dirty="0"/>
              <a:t>presenti nel territorio.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Il Comune di Felino è il primo interlocutore dell'Istituto per i servizi:  </a:t>
            </a:r>
            <a:r>
              <a:rPr lang="it-IT" sz="1700" b="1" dirty="0"/>
              <a:t>mensa, trasporto, manutenzione degli edifici, assistenza agli studenti disabili, contributi per il diritto allo studio</a:t>
            </a:r>
            <a:r>
              <a:rPr lang="it-IT" sz="1700" dirty="0"/>
              <a:t>.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Sono stati attivati contatti costanti e collaborazione per la realizzazione di progetti di varie tematiche, in particolare quella del </a:t>
            </a:r>
            <a:r>
              <a:rPr lang="it-IT" sz="1700" b="1" dirty="0"/>
              <a:t>disagio giovanile e della prevenzione dell'insuccesso scolastico.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I servizi di assistenza medica dell'ASL (Distretto di Langhirano - sede di Collecchio) sono di supporto all' Istituto per </a:t>
            </a:r>
            <a:r>
              <a:rPr lang="it-IT" sz="1700" b="1" dirty="0"/>
              <a:t>progetti finalizzati ad una positiva integrazione degli alunni in situazione di handicap e/o di disagio</a:t>
            </a:r>
            <a:r>
              <a:rPr lang="it-IT" sz="1700" dirty="0"/>
              <a:t>.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Opportunità</a:t>
            </a: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idx="1"/>
          </p:nvPr>
        </p:nvSpPr>
        <p:spPr>
          <a:xfrm>
            <a:off x="677334" y="2160589"/>
            <a:ext cx="871232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/>
              <a:t>Con i finanziamenti della Regione della Provincia e dei Comuni si aprono alle singole scuole tante opportunità' di progetti. I docenti progettano per gli alunni percorsi didattici, educativi e di collaborazione anche con il </a:t>
            </a:r>
            <a:r>
              <a:rPr lang="it-IT" sz="1700" b="1"/>
              <a:t>supporto di esperti esterni</a:t>
            </a:r>
            <a:r>
              <a:rPr lang="it-IT" sz="1700"/>
              <a:t>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/>
              <a:t>I finanziamenti hanno quasi tutti carattere vincolato. Quelli dello Stato per il </a:t>
            </a:r>
            <a:r>
              <a:rPr lang="it-IT" sz="1700" b="1"/>
              <a:t>funzionamento</a:t>
            </a:r>
            <a:r>
              <a:rPr lang="it-IT" sz="1700"/>
              <a:t>, quelli dei Comuni per i </a:t>
            </a:r>
            <a:r>
              <a:rPr lang="it-IT" sz="1700" b="1"/>
              <a:t>progetti didattici delle singole scuole</a:t>
            </a:r>
            <a:r>
              <a:rPr lang="it-IT" sz="1700"/>
              <a:t>, quelli della Regione </a:t>
            </a:r>
            <a:r>
              <a:rPr lang="it-IT" sz="1700" b="1"/>
              <a:t>per progetti innovativi e per il Centro CTS </a:t>
            </a:r>
            <a:r>
              <a:rPr lang="it-IT" sz="1700"/>
              <a:t>(formazione e materiale di supporto agli alunni in difficoltà). </a:t>
            </a: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/>
              <a:t>Quelli delle famiglie per </a:t>
            </a:r>
            <a:r>
              <a:rPr lang="it-IT" sz="1700" b="1"/>
              <a:t>assicurazione alunni</a:t>
            </a:r>
            <a:r>
              <a:rPr lang="it-IT" sz="1700"/>
              <a:t>, per le </a:t>
            </a:r>
            <a:r>
              <a:rPr lang="it-IT" sz="1700" b="1"/>
              <a:t>spese di funzionamento</a:t>
            </a:r>
            <a:r>
              <a:rPr lang="it-IT" sz="1700"/>
              <a:t> in parte e per </a:t>
            </a:r>
            <a:r>
              <a:rPr lang="it-IT" sz="1700" b="1"/>
              <a:t>spese di materiale didattico </a:t>
            </a:r>
            <a:r>
              <a:rPr lang="it-IT" sz="1700"/>
              <a:t>legato ai progetti. I finanziamenti dei Privati sono destinati alle </a:t>
            </a:r>
            <a:r>
              <a:rPr lang="it-IT" sz="1700" b="1"/>
              <a:t>borse di studio per gli alunni meritevoli</a:t>
            </a:r>
            <a:r>
              <a:rPr lang="it-IT" sz="1700"/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Progetti</a:t>
            </a:r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idx="1"/>
          </p:nvPr>
        </p:nvSpPr>
        <p:spPr>
          <a:xfrm>
            <a:off x="677334" y="1429556"/>
            <a:ext cx="8712326" cy="524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Progetto Psicologico d’Istituto rivolto ad alunni insegnanti e genitori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DM8 ( seconde, terze, quarte e quinte)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Educazione fisica: 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it-IT" b="1" dirty="0"/>
              <a:t>Scuola attiva Kids (MIUR)per le classi prime seconde e terze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it-IT" b="1" dirty="0"/>
              <a:t>SCRITTORI DI CLASSE 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it-IT" b="1" dirty="0"/>
              <a:t>PROGETTO AVIS</a:t>
            </a:r>
            <a:endParaRPr dirty="0"/>
          </a:p>
          <a:p>
            <a:pPr marL="342900" indent="-342900"/>
            <a:r>
              <a:rPr lang="it-IT" b="1" dirty="0"/>
              <a:t>Biblioteca</a:t>
            </a:r>
          </a:p>
          <a:p>
            <a:pPr marL="342900" indent="-342900"/>
            <a:r>
              <a:rPr lang="it-IT" b="1" dirty="0"/>
              <a:t>IOLEGGOPERCHE’</a:t>
            </a:r>
          </a:p>
          <a:p>
            <a:pPr marL="342900" indent="-342900"/>
            <a:r>
              <a:rPr lang="it-IT" b="1" dirty="0"/>
              <a:t>Progetto LETTRICI E LETTORI FORTI</a:t>
            </a:r>
            <a:endParaRPr lang="it-IT" dirty="0"/>
          </a:p>
          <a:p>
            <a:pPr marL="342900" indent="-342900"/>
            <a:r>
              <a:rPr lang="it-IT" b="1" dirty="0"/>
              <a:t>Educazione ambientale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Attività in continuità con i diversi ordini di scuola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Laboratorio fonologico (classi prime e seconde)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Potenziamento lingua inglese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b="1" dirty="0"/>
              <a:t>Progetto coding in continuità con la scuola dell’infanzia</a:t>
            </a:r>
            <a:endParaRPr dirty="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dirty="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Orari Felino"Rita Levi Montalcini”</a:t>
            </a:r>
            <a:br>
              <a:rPr lang="it-IT"/>
            </a:b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idx="1"/>
          </p:nvPr>
        </p:nvSpPr>
        <p:spPr>
          <a:xfrm>
            <a:off x="677334" y="2160589"/>
            <a:ext cx="8712326" cy="408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TEMPO PIENO PER </a:t>
            </a:r>
            <a:r>
              <a:rPr lang="it-IT" sz="1700" b="1" dirty="0"/>
              <a:t>40 ORE </a:t>
            </a:r>
            <a:r>
              <a:rPr lang="it-IT" sz="1700" dirty="0"/>
              <a:t>SETTIMANALI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TEMPO ORDINARIO  </a:t>
            </a:r>
            <a:r>
              <a:rPr lang="it-IT" sz="1700" b="1" dirty="0"/>
              <a:t>27 ORE </a:t>
            </a:r>
            <a:r>
              <a:rPr lang="it-IT" sz="1700" dirty="0"/>
              <a:t>SETTIMANALI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u="sng" dirty="0"/>
              <a:t>Orario di funzionamento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INGRESSO:</a:t>
            </a:r>
            <a:r>
              <a:rPr lang="it-IT" sz="1700" dirty="0"/>
              <a:t> ore 7:55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INIZIO LEZION</a:t>
            </a:r>
            <a:r>
              <a:rPr lang="it-IT" sz="1700" dirty="0"/>
              <a:t>I: ore 8:00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MENSA DUE TURNI: </a:t>
            </a:r>
            <a:r>
              <a:rPr lang="it-IT" sz="1700" dirty="0"/>
              <a:t>ore</a:t>
            </a:r>
            <a:r>
              <a:rPr lang="it-IT" sz="1700" b="1" dirty="0"/>
              <a:t> </a:t>
            </a:r>
            <a:r>
              <a:rPr lang="it-IT" sz="1700" dirty="0"/>
              <a:t> 12:00 – 13:00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TEMPO PIENO CON OBBLIGO DELLA MENSA: </a:t>
            </a:r>
            <a:r>
              <a:rPr lang="it-IT" sz="1700" dirty="0"/>
              <a:t>uscita dal lunedì al venerdì alle ore 16:00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TEMPO ORDINARIO: </a:t>
            </a:r>
            <a:r>
              <a:rPr lang="it-IT" sz="1700" dirty="0"/>
              <a:t>due rientri pomeridiani al lunedì e mercoledì con uscita alle 16:00; martedì, giovedì e venerdì uscita alle 12:30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Quadro orario settimanale – classi prime</a:t>
            </a:r>
            <a:endParaRPr/>
          </a:p>
        </p:txBody>
      </p:sp>
      <p:graphicFrame>
        <p:nvGraphicFramePr>
          <p:cNvPr id="222" name="Google Shape;222;p31"/>
          <p:cNvGraphicFramePr/>
          <p:nvPr/>
        </p:nvGraphicFramePr>
        <p:xfrm>
          <a:off x="776454" y="1823595"/>
          <a:ext cx="8398425" cy="4752339"/>
        </p:xfrm>
        <a:graphic>
          <a:graphicData uri="http://schemas.openxmlformats.org/drawingml/2006/table">
            <a:tbl>
              <a:tblPr firstRow="1" bandRow="1">
                <a:noFill/>
                <a:tableStyleId>{02F95AD9-156A-4B13-B60C-190E86C98B0A}</a:tableStyleId>
              </a:tblPr>
              <a:tblGrid>
                <a:gridCol w="279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 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TEMPO PIENO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TEMPO ORDINARIO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ITALIANO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7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7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MATEMATICA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STORIA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GEOGRAFIA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SCIENZE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INGLESE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(2 in seconda 3 dalla terza)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rebuchet MS"/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(2 in seconda 3 dalla terza)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u="none" strike="noStrike" cap="none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ARTE E IMMAGINE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MUSICA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EDUCAZIONE FISICA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RELIGIONE/ATTIVITA’ ALTERNATIVE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0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Quadro orario settimanale – classi prime</a:t>
            </a:r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/>
              <a:t>Gli alunni che hanno scelto le 40 ore settimanali completeranno l’orario obbligatorio di 27 ore con </a:t>
            </a:r>
            <a:r>
              <a:rPr lang="it-IT" sz="1700" b="1"/>
              <a:t>3 ore di Attività Laboratoriali</a:t>
            </a:r>
            <a:r>
              <a:rPr lang="it-IT" sz="1700"/>
              <a:t>.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/>
              <a:t>In aggiunta si devono inserire le ore del tempo mensa che per chi frequenta le 27 ore corrisponde </a:t>
            </a:r>
            <a:r>
              <a:rPr lang="it-IT" sz="1700" b="1"/>
              <a:t>a 2.30 ore settimanali</a:t>
            </a:r>
            <a:r>
              <a:rPr lang="it-IT" sz="1700"/>
              <a:t>, per chi frequenta le 40 ore corrisponde a </a:t>
            </a:r>
            <a:r>
              <a:rPr lang="it-IT" sz="1700" b="1"/>
              <a:t>10 ore settimanali.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Contributo volontario dei genitori</a:t>
            </a: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Il contributo, per l’anno scolastico 2023/2024, deliberato dal Consiglio d’Istituto, ammonta complessivamente a </a:t>
            </a:r>
            <a:r>
              <a:rPr lang="it-IT" sz="1700" b="1" dirty="0"/>
              <a:t>€. 60.00</a:t>
            </a:r>
            <a:r>
              <a:rPr lang="it-IT" sz="1700" dirty="0"/>
              <a:t>, comprendente: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 dirty="0"/>
              <a:t>la quota obbligatoria di €.30,00</a:t>
            </a:r>
            <a:r>
              <a:rPr lang="it-IT" sz="1700" dirty="0"/>
              <a:t> per il pagamento del premio di assicurazione a favore degli alunni per gli infortuni e la responsabilità civile, per il Diario, comprensivo del libretto delle assenze, comunicazioni per gli alunni e le comunicazioni scuola/famiglia, registro elettronico.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 dirty="0"/>
              <a:t>la quota volontaria di €. 30.00 </a:t>
            </a:r>
            <a:r>
              <a:rPr lang="it-IT" sz="1700" dirty="0"/>
              <a:t>per l’ampliamento dell’offerta formativa(realizzazione progetti e acquisto materiale per le classi).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Sono previste </a:t>
            </a:r>
            <a:r>
              <a:rPr lang="it-IT" sz="1700" b="1" dirty="0"/>
              <a:t>riduzioni per le famiglie con più di un figlio iscritto</a:t>
            </a:r>
            <a:r>
              <a:rPr lang="it-IT" sz="1700" dirty="0"/>
              <a:t>. Nel dettaglio: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2 figli iscritti 2 quote da </a:t>
            </a:r>
            <a:r>
              <a:rPr lang="it-IT" sz="1700" b="1" dirty="0"/>
              <a:t>55 euro ciascuno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3 figli o più iscritti pari quote da </a:t>
            </a:r>
            <a:r>
              <a:rPr lang="it-IT" sz="1700" b="1" dirty="0"/>
              <a:t>50 euro</a:t>
            </a:r>
            <a:r>
              <a:rPr lang="it-IT" sz="1700" dirty="0"/>
              <a:t> ciascuno.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Contributo volontario dei genitori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2000" dirty="0"/>
              <a:t>Il versamento deve essere effettuato a nome dell’alunno e dovrà essere versato NON PRIMA del 9 GENNAIO 2023 (altrimenti verrà annullato) tramite pdf personalizzato scaricabile dal registro elettronico oppure attraverso la piattaforma </a:t>
            </a:r>
            <a:r>
              <a:rPr lang="it-IT" sz="2000" dirty="0" err="1"/>
              <a:t>PagoinRete</a:t>
            </a:r>
            <a:r>
              <a:rPr lang="it-IT" sz="2000" dirty="0"/>
              <a:t>, dove troverete l’evento di pagamento dell’Istituto chiamato “Contributo A.S. 2023-24” (non è più ammesso il pagamento tramite bollettini postali). Le varie modalità di pagamento sono illustrate nell’apposita comunicazione “Comunicazione Nuovi pagamenti Nuvola </a:t>
            </a:r>
            <a:r>
              <a:rPr lang="it-IT" sz="2000" dirty="0" err="1"/>
              <a:t>PagoinRete</a:t>
            </a:r>
            <a:r>
              <a:rPr lang="it-IT" sz="2000" dirty="0"/>
              <a:t>” pubblicata nelle bacheche e sul sito dell’IC FELINO. Per aver diritto alla detrazione fiscale occorre aggiungere l’“Ampliamento dell’Offerta Formativa”. </a:t>
            </a:r>
            <a:endParaRPr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Servizi </a:t>
            </a:r>
            <a:br>
              <a:rPr lang="it-IT"/>
            </a:br>
            <a:r>
              <a:rPr lang="it-IT"/>
              <a:t>Registro elettronico</a:t>
            </a:r>
            <a:endParaRPr/>
          </a:p>
        </p:txBody>
      </p:sp>
      <p:sp>
        <p:nvSpPr>
          <p:cNvPr id="246" name="Google Shape;246;p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Password per ogni genitore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Assenze, ritardi e uscite anticipate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Attività svolte durante la giornata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Compiti assegnati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Voti delle verifiche orali e scritte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Documento di valutazione del 1° Quadrimestre (Febbraio) e 2° Quadrimestre (Giugno)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Regolamento</a:t>
            </a: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Tutti i regolamenti sono pubblicati sul sito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Sul Diario che verrà consegnato il primo giorno di scuola, sono riportate tutte le informazioni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Si auspica il rispetto delle norme e una collaborazione costruttiva scuola/famiglia per la condivisione delle regole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Si raccomanda un’assidua partecipazione agli incontri scuola/famiglia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Si richiede massima puntualità all’ingresso e all’uscita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Si ricorda l’obbligo a visionare quotidianamente il diario e il registro elettronico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722096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Tempistiche d’iscrizione per le classi prime</a:t>
            </a:r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idx="1"/>
          </p:nvPr>
        </p:nvSpPr>
        <p:spPr>
          <a:xfrm>
            <a:off x="1563758" y="1802295"/>
            <a:ext cx="9515060" cy="601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Le iscrizioni per </a:t>
            </a:r>
            <a:r>
              <a:rPr lang="it-IT" sz="1700" dirty="0" err="1"/>
              <a:t>l’a.s.</a:t>
            </a:r>
            <a:r>
              <a:rPr lang="it-IT" sz="1700" dirty="0"/>
              <a:t> 2023/2024, potranno essere effettuate </a:t>
            </a:r>
            <a:r>
              <a:rPr lang="it-IT" sz="1700" b="1" dirty="0"/>
              <a:t>dal 09 Gennaio 2023 al 30Gennaio 2023.</a:t>
            </a:r>
            <a:endParaRPr sz="1700" dirty="0"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 dirty="0"/>
              <a:t>L</a:t>
            </a:r>
            <a:r>
              <a:rPr lang="it-IT" sz="1700" dirty="0"/>
              <a:t>e domande per le classi prime dovranno essere effettuate </a:t>
            </a:r>
            <a:r>
              <a:rPr lang="it-IT" sz="1700" b="1" dirty="0"/>
              <a:t>esclusivamente on line</a:t>
            </a:r>
            <a:r>
              <a:rPr lang="it-IT" sz="1700" dirty="0"/>
              <a:t>, </a:t>
            </a:r>
            <a:r>
              <a:rPr lang="it-IT" sz="1700" i="1" dirty="0"/>
              <a:t>attraverso un apposito applicativo che il Ministero dell’istruzione, dell’università e della ricerca mette a disposizione delle scuole e delle famiglie</a:t>
            </a:r>
            <a:r>
              <a:rPr lang="it-IT" sz="1700" dirty="0"/>
              <a:t>.</a:t>
            </a:r>
            <a:endParaRPr dirty="0"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I </a:t>
            </a:r>
            <a:r>
              <a:rPr lang="it-IT" sz="1700" b="1" dirty="0"/>
              <a:t>criteri per l’accesso </a:t>
            </a:r>
            <a:r>
              <a:rPr lang="it-IT" sz="1700" dirty="0"/>
              <a:t>alle prime classi sono pubblicati sul sito dell’Istituto</a:t>
            </a:r>
            <a:endParaRPr dirty="0"/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u="sng" dirty="0">
                <a:solidFill>
                  <a:schemeClr val="hlink"/>
                </a:solidFill>
                <a:hlinkClick r:id="rId3"/>
              </a:rPr>
              <a:t>https://icfelino.edu.it/iscrizioni-a-s-2023-2024/</a:t>
            </a:r>
            <a:endParaRPr lang="it-IT" sz="1700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sul sito, nell’apposito spazio DIDATTICA-ISCRIZIONI 2023/2024, è presente anche l’informativa privacy ai sensi dell’art.13 del Regolamento(UE)2016/279 e il PTOF dell’Istituto con i Regolamenti</a:t>
            </a:r>
            <a:endParaRPr sz="1700" dirty="0"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Le famiglie </a:t>
            </a:r>
            <a:r>
              <a:rPr lang="it-IT" sz="1700" b="1" dirty="0"/>
              <a:t>registrano e inviano la domanda d’iscrizione</a:t>
            </a:r>
            <a:r>
              <a:rPr lang="it-IT" sz="1700" dirty="0"/>
              <a:t> alla scuola attraverso il sistema “Iscrizioni on line”, raggiungibile dall’indirizzo web </a:t>
            </a:r>
            <a:endParaRPr dirty="0"/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u="sng" dirty="0">
                <a:solidFill>
                  <a:schemeClr val="hlink"/>
                </a:solidFill>
                <a:hlinkClick r:id="rId4"/>
              </a:rPr>
              <a:t>www.iscrizioni.istruzione.it</a:t>
            </a:r>
            <a:r>
              <a:rPr lang="it-IT" sz="1700" dirty="0"/>
              <a:t> </a:t>
            </a: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Per effettuare la registrazione occorre un </a:t>
            </a:r>
            <a:r>
              <a:rPr lang="it-IT" sz="1700" b="1" dirty="0"/>
              <a:t>indirizzo di posta elettronica valido e lo SPID.</a:t>
            </a:r>
            <a:endParaRPr dirty="0"/>
          </a:p>
          <a:p>
            <a:pPr marL="342900" lvl="0" indent="-25654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SERVIZI</a:t>
            </a:r>
            <a:br>
              <a:rPr lang="it-IT"/>
            </a:br>
            <a:r>
              <a:rPr lang="it-IT"/>
              <a:t>GESTITI DAL COMUNE</a:t>
            </a:r>
            <a:endParaRPr/>
          </a:p>
        </p:txBody>
      </p:sp>
      <p:sp>
        <p:nvSpPr>
          <p:cNvPr id="258" name="Google Shape;258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Mensa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Trasporti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Orario anticipato (dalle 7:30)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….. Per chi ha bisogno…..</a:t>
            </a:r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 dirty="0"/>
              <a:t>La segreteria dell’Istituto comprensivo offre un servizio di consulenza alle famiglie prive di strumentazione informatica nell’orario d’ufficio 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dirty="0"/>
              <a:t>Dal lunedì al venerdì dalle 11,00 alle 13.00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dirty="0"/>
              <a:t>Al sabato dalle 10,30 alle 12,30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dirty="0"/>
              <a:t>Al mercoledì dalle 14.30 alle 16.30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u="sng" dirty="0"/>
              <a:t>PREVIO APPUNTAMENTO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u="sng" dirty="0"/>
              <a:t>Al numero 0521 835332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006F0-CF07-042F-2D2C-C1BCF67D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46" y="171121"/>
            <a:ext cx="8911687" cy="1280890"/>
          </a:xfrm>
        </p:spPr>
        <p:txBody>
          <a:bodyPr/>
          <a:lstStyle/>
          <a:p>
            <a:r>
              <a:rPr lang="it-IT" dirty="0"/>
              <a:t>Rita Levi Montalcini</a:t>
            </a:r>
            <a:br>
              <a:rPr lang="it-IT" dirty="0"/>
            </a:br>
            <a:r>
              <a:rPr lang="it-IT" dirty="0"/>
              <a:t>scuola primaria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4246CEC-3D3A-9950-F68C-9C48B378B58A}"/>
              </a:ext>
            </a:extLst>
          </p:cNvPr>
          <p:cNvSpPr/>
          <p:nvPr/>
        </p:nvSpPr>
        <p:spPr>
          <a:xfrm>
            <a:off x="1615164" y="2869681"/>
            <a:ext cx="7085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ED ORA ENTRIAMO…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0B18B5-B3B5-84F0-0A9E-A9BA2E4DD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300244" y="1491003"/>
            <a:ext cx="5611814" cy="420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1CDF8F-4E6D-71AC-23F8-9604FF67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16467">
            <a:off x="2680930" y="1621761"/>
            <a:ext cx="6193316" cy="464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5F93186-1C65-5A76-9CAF-7FF5F8B73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58239">
            <a:off x="4115358" y="1153277"/>
            <a:ext cx="6821515" cy="511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F82AB-1241-79F4-E8CB-1E0AAB53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99650"/>
            <a:ext cx="8911687" cy="1280890"/>
          </a:xfrm>
        </p:spPr>
        <p:txBody>
          <a:bodyPr/>
          <a:lstStyle/>
          <a:p>
            <a:r>
              <a:rPr lang="it-IT" dirty="0"/>
              <a:t>I NOSTRI AMPI SPAZI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B4509B-1303-31D2-1826-89BFD471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5682">
            <a:off x="686571" y="1343639"/>
            <a:ext cx="4715262" cy="471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F210E8-7CAC-6FA5-7399-1B4F1BA8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0307">
            <a:off x="1743078" y="1249953"/>
            <a:ext cx="5891394" cy="5891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E2140B-008C-1EE8-A502-527C7B031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2096">
            <a:off x="4824338" y="1221069"/>
            <a:ext cx="5313155" cy="5313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A320A51-7DAB-8E89-8BE3-80AF9F67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0718507">
            <a:off x="7546089" y="796971"/>
            <a:ext cx="4502260" cy="450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7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F5D95-01AA-B1F9-B55A-CCFFF23E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754" y="347109"/>
            <a:ext cx="8911687" cy="1280890"/>
          </a:xfrm>
        </p:spPr>
        <p:txBody>
          <a:bodyPr/>
          <a:lstStyle/>
          <a:p>
            <a:pPr algn="ctr"/>
            <a:r>
              <a:rPr lang="it-IT" dirty="0"/>
              <a:t>I NOSTRI AMBIENTI DI APPRENDIMENTO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E276958-7710-26EA-AA93-B8774FB25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819" y="859708"/>
            <a:ext cx="3778250" cy="377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12C9781-5072-3630-38A9-113DCD9A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5817">
            <a:off x="27708" y="1251786"/>
            <a:ext cx="5756416" cy="575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75C9DEA-CB8E-9DF4-7091-F989BA1DB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536">
            <a:off x="5625265" y="1100583"/>
            <a:ext cx="6058824" cy="605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2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0F9049-CAF9-2DA9-29DA-03A8A6705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33650">
            <a:off x="1528754" y="1862988"/>
            <a:ext cx="4279176" cy="427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3983CE-30CE-BF7D-C2BC-643B4E36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04">
            <a:off x="6318937" y="1870483"/>
            <a:ext cx="4506157" cy="450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E6198C0-CBAA-91F6-9343-886405654EDA}"/>
              </a:ext>
            </a:extLst>
          </p:cNvPr>
          <p:cNvSpPr/>
          <p:nvPr/>
        </p:nvSpPr>
        <p:spPr>
          <a:xfrm>
            <a:off x="3231828" y="3079246"/>
            <a:ext cx="565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nostra mensa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D0038BD2-7092-0372-9C17-7AC1962A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3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E48F3-00CC-5D88-1E3F-8A2ACFEC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374" y="265599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it-IT" dirty="0"/>
              <a:t>ED IN FINE…. NON DI MINORE IMPORTANZA IL NOSTRO SPAZIO ESTERNO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C7D485-7ADA-2760-568B-92D3FA14F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67768">
            <a:off x="687388" y="1158843"/>
            <a:ext cx="7050456" cy="5287842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7B66BE3-4595-B8E6-315F-99A916977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64530">
            <a:off x="7552919" y="2110516"/>
            <a:ext cx="4315374" cy="4315374"/>
          </a:xfrm>
        </p:spPr>
      </p:pic>
    </p:spTree>
    <p:extLst>
      <p:ext uri="{BB962C8B-B14F-4D97-AF65-F5344CB8AC3E}">
        <p14:creationId xmlns:p14="http://schemas.microsoft.com/office/powerpoint/2010/main" val="27010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Compilazione domanda</a:t>
            </a: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Indirizzo e-mail per psw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Dati anagrafici dell’alunno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Informazioni sulla famiglia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Scelta del tempo-scuola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Indicare il primo numero telefonico per le chiamate urgenti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Le parti contrassegnate con * sono obbligatorie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Tempistiche d’iscrizione</a:t>
            </a: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La domanda d’iscrizione presentata on line deve essere obbligatoriamente perfezionata </a:t>
            </a:r>
            <a:r>
              <a:rPr lang="it-IT" sz="1700" b="1" dirty="0"/>
              <a:t>entro il 30/01/2023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presso la segreteria dell’Istituto, a Felino in </a:t>
            </a:r>
            <a:r>
              <a:rPr lang="it-IT" sz="1700" b="1" dirty="0"/>
              <a:t>via Roma n° 55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 (</a:t>
            </a:r>
            <a:r>
              <a:rPr lang="it-IT" sz="1700" i="1" dirty="0"/>
              <a:t>dal lunedì al venerdì 11,00 -13,00, sabato ore 10,30 -12,30 e </a:t>
            </a:r>
            <a:endParaRPr sz="1700" i="1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i="1" dirty="0"/>
              <a:t>il mercoledì anche il pomeriggio 14,30 -16,30</a:t>
            </a:r>
            <a:r>
              <a:rPr lang="it-IT" sz="1700" dirty="0"/>
              <a:t>) con la consegna di: </a:t>
            </a:r>
            <a:endParaRPr sz="17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fotocopia del codice</a:t>
            </a:r>
            <a:r>
              <a:rPr lang="it-IT" sz="1700" i="1" dirty="0"/>
              <a:t> </a:t>
            </a:r>
            <a:r>
              <a:rPr lang="it-IT" sz="1700" dirty="0"/>
              <a:t>fiscale ed una fotografia formato tessera dell’alunno;</a:t>
            </a: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attestazione del versamento quota annuale;</a:t>
            </a: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fotocopia codice fiscale e documenti dei genitori;</a:t>
            </a: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dirty="0"/>
              <a:t>Particolari certificazioni (sentenze tribunale, certificazioni 104/92)</a:t>
            </a:r>
            <a:endParaRPr sz="1700" dirty="0"/>
          </a:p>
          <a:p>
            <a:pPr marL="342900" lvl="0" indent="-25654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Modalità e compilazione delle domande</a:t>
            </a:r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I genitori devono iscrivere alla classe prima della scuola primaria i bambini </a:t>
            </a:r>
            <a:r>
              <a:rPr lang="it-IT" sz="1700" b="1" dirty="0"/>
              <a:t>nati nel 2017 che compiono sei anni di età entro il 31 dicembre 2023</a:t>
            </a:r>
            <a:r>
              <a:rPr lang="it-IT" sz="1700" dirty="0"/>
              <a:t>.</a:t>
            </a: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Possono iscrivere anticipatamente i bambini che compiono </a:t>
            </a:r>
            <a:r>
              <a:rPr lang="it-IT" sz="1700" b="1" dirty="0"/>
              <a:t>sei anni di età entro il 30 aprile 2024</a:t>
            </a:r>
            <a:r>
              <a:rPr lang="it-IT" sz="1700" dirty="0"/>
              <a:t>. </a:t>
            </a:r>
            <a:endParaRPr sz="17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dirty="0"/>
              <a:t>A tale riguardo, per una scelta attenta e consapevole, i genitori o gli esercenti la potestà genitoriale possono avvalersi delle </a:t>
            </a:r>
            <a:r>
              <a:rPr lang="it-IT" sz="1700" b="1" dirty="0"/>
              <a:t>indicazioni e degli orientamenti forniti dai docenti delle scuole dell’infanzia frequentate dai proprio figli.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rPr lang="it-IT" sz="1700" b="1" dirty="0"/>
              <a:t>I residenti nei comuni e in obbligo scolastico dovranno comunicare l’eventuale iscrizione in altre scuole all’Ufficio alunni della segreteria di Felino entro il 30/01/23.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Codici ministeriali utili per l’iscrizione on-line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idx="1"/>
          </p:nvPr>
        </p:nvSpPr>
        <p:spPr>
          <a:xfrm>
            <a:off x="677334" y="2160589"/>
            <a:ext cx="871232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 u="sng">
                <a:latin typeface="Verdana"/>
                <a:ea typeface="Verdana"/>
                <a:cs typeface="Verdana"/>
                <a:sym typeface="Verdana"/>
              </a:rPr>
              <a:t>PREE82301P Codice </a:t>
            </a:r>
            <a:r>
              <a:rPr lang="it-IT" sz="1700" u="sng">
                <a:latin typeface="Verdana"/>
                <a:ea typeface="Verdana"/>
                <a:cs typeface="Verdana"/>
                <a:sym typeface="Verdana"/>
              </a:rPr>
              <a:t>p</a:t>
            </a:r>
            <a:r>
              <a:rPr lang="it-IT" sz="1700" b="1" u="sng">
                <a:latin typeface="Verdana"/>
                <a:ea typeface="Verdana"/>
                <a:cs typeface="Verdana"/>
                <a:sym typeface="Verdana"/>
              </a:rPr>
              <a:t>er la Scuola Primaria “R.L.Montalcini” di Felino</a:t>
            </a:r>
            <a:endParaRPr b="1" u="sng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/>
              <a:t>PREE82304T Codice per la Scuola Primaria “A. Maestri” di Sala Baganza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/>
              <a:t>PREE82305V</a:t>
            </a:r>
            <a:r>
              <a:rPr lang="it-IT" sz="1700"/>
              <a:t> Codice per la Scuola Primaria </a:t>
            </a:r>
            <a:r>
              <a:rPr lang="it-IT" sz="1700" b="1"/>
              <a:t>“Verti-Ollari” di Calestano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/>
              <a:t>PRMM82301N</a:t>
            </a:r>
            <a:r>
              <a:rPr lang="it-IT" sz="1700"/>
              <a:t> Codice per la Scuola Secondaria I Grado </a:t>
            </a:r>
            <a:r>
              <a:rPr lang="it-IT" sz="1700" b="1"/>
              <a:t>“S. Solari” di Felino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>
                <a:solidFill>
                  <a:schemeClr val="dk1"/>
                </a:solidFill>
              </a:rPr>
              <a:t>PRMM82302P</a:t>
            </a:r>
            <a:r>
              <a:rPr lang="it-IT" sz="1700">
                <a:solidFill>
                  <a:schemeClr val="dk1"/>
                </a:solidFill>
              </a:rPr>
              <a:t> Codice per la Scuola Secondaria I Grado </a:t>
            </a:r>
            <a:r>
              <a:rPr lang="it-IT" sz="1700" b="1">
                <a:solidFill>
                  <a:schemeClr val="dk1"/>
                </a:solidFill>
              </a:rPr>
              <a:t>“F. Maestri” di Sala Baganza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it-IT" sz="1700" b="1"/>
              <a:t>PRMM82303Q</a:t>
            </a:r>
            <a:r>
              <a:rPr lang="it-IT" sz="1700"/>
              <a:t> Codice per la Scuola Secondaria I Grado </a:t>
            </a:r>
            <a:r>
              <a:rPr lang="it-IT" sz="1700" b="1"/>
              <a:t>“G. Micheli” di Calestano</a:t>
            </a:r>
            <a:endParaRPr/>
          </a:p>
          <a:p>
            <a:pPr marL="342900" lvl="0" indent="-25654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Criteri per iscrizione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I criteri per essere ammessi ad una classe  sono pubblicati sul sito dell’Istituto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it-IT" u="sng"/>
              <a:t>https://icfelino.edu.it/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E’ possibile scaricare l’applicazione « Scuola in chiaro» per poter avere tutte le informazioni utili sulla nostra scuola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Conferma domanda</a:t>
            </a: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Il sistema iscrizioni on-line comunicherà sulla casella di posta elettronica l’accettazione della domanda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/>
              <a:t>Se necessario la Scuola contatterà le famiglie  in caso di ulteriori informazioni</a:t>
            </a:r>
            <a:endParaRPr/>
          </a:p>
          <a:p>
            <a:pPr marL="342900" lvl="0" indent="-251459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it-IT"/>
              <a:t>Pubblicazione delle sezioni</a:t>
            </a:r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it-IT" dirty="0"/>
              <a:t>Data da definire </a:t>
            </a:r>
            <a:endParaRPr dirty="0"/>
          </a:p>
          <a:p>
            <a:pPr marL="342900" lvl="0" indent="-251459" algn="ctr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dirty="0"/>
              <a:t>AI PRIMI DI SETTEMBRE LE FAMIGLIE VERRANNO CONVOCATE PER UN’ASSEMBLEA TENUTA DALLE INSEGNANTI DELLE CLASSI</a:t>
            </a: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dirty="0"/>
              <a:t>INIZIO LEZIONI: 15 SETTEMBRE 2023</a:t>
            </a:r>
            <a:endParaRPr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it-IT" dirty="0"/>
              <a:t>TERMINE LEZIONI: 7 GIUGNO 2024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</TotalTime>
  <Words>1603</Words>
  <Application>Microsoft Office PowerPoint</Application>
  <PresentationFormat>Widescreen</PresentationFormat>
  <Paragraphs>176</Paragraphs>
  <Slides>26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Trebuchet MS</vt:lpstr>
      <vt:lpstr>Verdana</vt:lpstr>
      <vt:lpstr>Wingdings 3</vt:lpstr>
      <vt:lpstr>Filo</vt:lpstr>
      <vt:lpstr>Scuola primaria «Rita Levi Montalcini» Scuole aperte</vt:lpstr>
      <vt:lpstr>Tempistiche d’iscrizione per le classi prime</vt:lpstr>
      <vt:lpstr>Compilazione domanda</vt:lpstr>
      <vt:lpstr>Tempistiche d’iscrizione</vt:lpstr>
      <vt:lpstr>Modalità e compilazione delle domande</vt:lpstr>
      <vt:lpstr>Codici ministeriali utili per l’iscrizione on-line</vt:lpstr>
      <vt:lpstr>Criteri per iscrizione</vt:lpstr>
      <vt:lpstr>Conferma domanda</vt:lpstr>
      <vt:lpstr>Pubblicazione delle sezioni</vt:lpstr>
      <vt:lpstr>Offerta formativa dell’Istituto (PTOF-POF)</vt:lpstr>
      <vt:lpstr>Opportunità</vt:lpstr>
      <vt:lpstr>Progetti</vt:lpstr>
      <vt:lpstr>Orari Felino"Rita Levi Montalcini” </vt:lpstr>
      <vt:lpstr>Quadro orario settimanale – classi prime</vt:lpstr>
      <vt:lpstr>Quadro orario settimanale – classi prime</vt:lpstr>
      <vt:lpstr>Contributo volontario dei genitori</vt:lpstr>
      <vt:lpstr>Contributo volontario dei genitori</vt:lpstr>
      <vt:lpstr>Servizi  Registro elettronico</vt:lpstr>
      <vt:lpstr>Regolamento</vt:lpstr>
      <vt:lpstr>SERVIZI GESTITI DAL COMUNE</vt:lpstr>
      <vt:lpstr>….. Per chi ha bisogno…..</vt:lpstr>
      <vt:lpstr>Rita Levi Montalcini scuola primaria </vt:lpstr>
      <vt:lpstr>I NOSTRI AMPI SPAZI</vt:lpstr>
      <vt:lpstr>I NOSTRI AMBIENTI DI APPRENDIMENTO </vt:lpstr>
      <vt:lpstr>Presentazione standard di PowerPoint</vt:lpstr>
      <vt:lpstr>ED IN FINE…. NON DI MINORE IMPORTANZA IL NOSTRO SPAZIO ESTERNO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primaria «Rita Levi Montalcini» Scuole aperte</dc:title>
  <dc:creator>simona daniele</dc:creator>
  <cp:lastModifiedBy>daniele birardi</cp:lastModifiedBy>
  <cp:revision>7</cp:revision>
  <dcterms:modified xsi:type="dcterms:W3CDTF">2023-01-02T14:39:01Z</dcterms:modified>
</cp:coreProperties>
</file>