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77" r:id="rId5"/>
    <p:sldId id="261" r:id="rId6"/>
    <p:sldId id="259" r:id="rId7"/>
    <p:sldId id="264" r:id="rId8"/>
    <p:sldId id="268" r:id="rId9"/>
    <p:sldId id="269" r:id="rId10"/>
    <p:sldId id="273" r:id="rId11"/>
    <p:sldId id="274" r:id="rId12"/>
    <p:sldId id="265" r:id="rId13"/>
    <p:sldId id="266" r:id="rId14"/>
    <p:sldId id="267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271" r:id="rId27"/>
    <p:sldId id="272" r:id="rId28"/>
    <p:sldId id="275" r:id="rId29"/>
    <p:sldId id="276" r:id="rId3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2" roundtripDataSignature="AMtx7mgft17k9prZsTzhCv2tTAY3dI+ng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66"/>
    <a:srgbClr val="F1C232"/>
    <a:srgbClr val="E691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C54D85F-8B7D-4928-93D4-FFBF57150D78}">
  <a:tblStyle styleId="{BC54D85F-8B7D-4928-93D4-FFBF57150D78}" styleName="Table_0">
    <a:wholeTbl>
      <a:tcTxStyle b="off" i="off">
        <a:font>
          <a:latin typeface="Trebuchet MS"/>
          <a:ea typeface="Trebuchet MS"/>
          <a:cs typeface="Trebuchet MS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EF4E7"/>
          </a:solidFill>
        </a:fill>
      </a:tcStyle>
    </a:wholeTbl>
    <a:band1H>
      <a:tcTxStyle b="off" i="off"/>
      <a:tcStyle>
        <a:tcBdr/>
        <a:fill>
          <a:solidFill>
            <a:srgbClr val="DBE9CB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DBE9CB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 snapToGrid="0">
      <p:cViewPr>
        <p:scale>
          <a:sx n="66" d="100"/>
          <a:sy n="66" d="100"/>
        </p:scale>
        <p:origin x="-876" y="-1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231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63142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1" name="Google Shape;1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43" name="Google Shape;24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49" name="Google Shape;249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5" name="Google Shape;19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1" name="Google Shape;20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7" name="Google Shape;20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1" name="Google Shape;23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237" name="Google Shape;23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55" name="Google Shape;255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1" name="Google Shape;261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7" name="Google Shape;14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3" name="Google Shape;15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3" name="Google Shape;15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71" name="Google Shape;17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9" name="Google Shape;15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89" name="Google Shape;18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13" name="Google Shape;21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19" name="Google Shape;21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apositiva titolo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2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Google Shape;24;p23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" name="Google Shape;25;p23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6" name="Google Shape;26;p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411"/>
              </a:schemeClr>
            </a:solidFill>
            <a:ln>
              <a:noFill/>
            </a:ln>
          </p:spPr>
        </p:sp>
        <p:sp>
          <p:nvSpPr>
            <p:cNvPr id="27" name="Google Shape;27;p23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Google Shape;28;p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372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23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411"/>
              </a:srgbClr>
            </a:solidFill>
            <a:ln>
              <a:noFill/>
            </a:ln>
          </p:spPr>
        </p:sp>
        <p:sp>
          <p:nvSpPr>
            <p:cNvPr id="30" name="Google Shape;30;p23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411"/>
              </a:srgbClr>
            </a:solidFill>
            <a:ln>
              <a:noFill/>
            </a:ln>
          </p:spPr>
        </p:sp>
        <p:sp>
          <p:nvSpPr>
            <p:cNvPr id="31" name="Google Shape;31;p23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313"/>
              </a:schemeClr>
            </a:solidFill>
            <a:ln>
              <a:noFill/>
            </a:ln>
          </p:spPr>
        </p:sp>
        <p:sp>
          <p:nvSpPr>
            <p:cNvPr id="32" name="Google Shape;32;p23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23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431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4" name="Google Shape;34;p23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sottotitolo">
  <p:cSld name="Titolo e sottotitolo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2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32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3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3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3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zione con didascalia">
  <p:cSld name="Citazione con didascalia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3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33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99" name="Google Shape;99;p33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3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3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3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103" name="Google Shape;103;p3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it-IT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33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it-IT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 b="0" i="0" u="none" strike="noStrike" cap="non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cheda nome">
  <p:cSld name="Scheda nome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4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34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8" name="Google Shape;108;p3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3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3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cheda nome citazione">
  <p:cSld name="Scheda nome citazione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5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35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14" name="Google Shape;114;p35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3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3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3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118" name="Google Shape;118;p35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it-IT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35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it-IT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o o falso">
  <p:cSld name="Vero o falso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6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36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23" name="Google Shape;123;p36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3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3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3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37"/>
          <p:cNvSpPr txBox="1">
            <a:spLocks noGrp="1"/>
          </p:cNvSpPr>
          <p:nvPr>
            <p:ph type="body" idx="1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0" name="Google Shape;130;p3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3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3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itleAndTx">
  <p:cSld name="VERTICAL_TITLE_AND_VERTICAL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8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38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6" name="Google Shape;136;p3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3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3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4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5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sz="40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4" name="Google Shape;54;p26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5" name="Google Shape;55;p2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27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2" name="Google Shape;62;p27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27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4" name="Google Shape;64;p2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0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0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9" name="Google Shape;79;p30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80" name="Google Shape;80;p3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3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1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sz="24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31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6" name="Google Shape;86;p31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87" name="Google Shape;87;p3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3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3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22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22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" name="Google Shape;8;p22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9" name="Google Shape;9;p22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411"/>
              </a:schemeClr>
            </a:solidFill>
            <a:ln>
              <a:noFill/>
            </a:ln>
          </p:spPr>
        </p:sp>
        <p:sp>
          <p:nvSpPr>
            <p:cNvPr id="10" name="Google Shape;10;p22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372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2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411"/>
              </a:srgbClr>
            </a:solidFill>
            <a:ln>
              <a:noFill/>
            </a:ln>
          </p:spPr>
        </p:sp>
        <p:sp>
          <p:nvSpPr>
            <p:cNvPr id="13" name="Google Shape;13;p22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411"/>
              </a:srgbClr>
            </a:solidFill>
            <a:ln>
              <a:noFill/>
            </a:ln>
          </p:spPr>
        </p:sp>
        <p:sp>
          <p:nvSpPr>
            <p:cNvPr id="14" name="Google Shape;14;p22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313"/>
              </a:schemeClr>
            </a:solidFill>
            <a:ln>
              <a:noFill/>
            </a:ln>
          </p:spPr>
        </p:sp>
        <p:sp>
          <p:nvSpPr>
            <p:cNvPr id="15" name="Google Shape;15;p22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22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431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" name="Google Shape;17;p2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22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Google Shape;19;p2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0" name="Google Shape;20;p2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Google Shape;21;p2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cfelino.edu.it/iscrizioni-a-s-2023-2024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struzione.it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</a:pPr>
            <a:r>
              <a:rPr lang="it-IT" dirty="0"/>
              <a:t>Scuola </a:t>
            </a:r>
            <a:r>
              <a:rPr lang="it-IT" dirty="0" smtClean="0"/>
              <a:t>Secondaria di Felino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«Stanislao Solari»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Scuole aperte</a:t>
            </a:r>
            <a:endParaRPr dirty="0"/>
          </a:p>
        </p:txBody>
      </p:sp>
      <p:sp>
        <p:nvSpPr>
          <p:cNvPr id="144" name="Google Shape;144;p1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it-IT" dirty="0" smtClean="0">
                <a:solidFill>
                  <a:srgbClr val="92D050"/>
                </a:solidFill>
              </a:rPr>
              <a:t>10 </a:t>
            </a:r>
            <a:r>
              <a:rPr lang="it-IT" dirty="0">
                <a:solidFill>
                  <a:srgbClr val="92D050"/>
                </a:solidFill>
              </a:rPr>
              <a:t>gennaio </a:t>
            </a:r>
            <a:r>
              <a:rPr lang="it-IT" dirty="0" smtClean="0">
                <a:solidFill>
                  <a:srgbClr val="92D050"/>
                </a:solidFill>
              </a:rPr>
              <a:t>2023</a:t>
            </a:r>
            <a:endParaRPr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C232"/>
        </a:solidFill>
        <a:effectLst/>
      </p:bgPr>
    </p:bg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it-IT"/>
              <a:t>Servizi </a:t>
            </a:r>
            <a:br>
              <a:rPr lang="it-IT"/>
            </a:br>
            <a:r>
              <a:rPr lang="it-IT"/>
              <a:t>Registro elettronico</a:t>
            </a:r>
            <a:endParaRPr/>
          </a:p>
        </p:txBody>
      </p:sp>
      <p:sp>
        <p:nvSpPr>
          <p:cNvPr id="246" name="Google Shape;246;p18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it-IT" dirty="0"/>
              <a:t>Password per ogni genitore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it-IT" dirty="0"/>
              <a:t>Assenze, ritardi e uscite anticipate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it-IT" dirty="0"/>
              <a:t>Attività svolte durante la giornata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it-IT" dirty="0"/>
              <a:t>Compiti assegnati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it-IT" dirty="0"/>
              <a:t>Voti delle verifiche orali e </a:t>
            </a:r>
            <a:r>
              <a:rPr lang="it-IT" dirty="0" smtClean="0"/>
              <a:t>scritte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it-IT" dirty="0" smtClean="0"/>
              <a:t>Comunicazioni, note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it-IT" dirty="0"/>
              <a:t>Documento di valutazione del 1° Quadrimestre (Febbraio) e 2° Quadrimestre (Giugno)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C232"/>
        </a:solidFill>
        <a:effectLst/>
      </p:bgPr>
    </p:bg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9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it-IT"/>
              <a:t>Regolamento</a:t>
            </a:r>
            <a:endParaRPr/>
          </a:p>
        </p:txBody>
      </p:sp>
      <p:sp>
        <p:nvSpPr>
          <p:cNvPr id="252" name="Google Shape;252;p19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it-IT" dirty="0"/>
              <a:t>Tutti i regolamenti sono pubblicati sul sito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it-IT" dirty="0"/>
              <a:t>Sul Diario che verrà consegnato il primo giorno di scuola, sono riportate tutte le informazioni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it-IT" dirty="0"/>
              <a:t>Si auspica il rispetto delle norme e una collaborazione costruttiva scuola/famiglia per la condivisione delle regole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it-IT" dirty="0"/>
              <a:t>Si raccomanda un’assidua partecipazione agli incontri </a:t>
            </a:r>
            <a:r>
              <a:rPr lang="it-IT" dirty="0" smtClean="0"/>
              <a:t>scuola/famiglia (colloqui individuali mattutini su appuntamento, ricevimento generale genitori pomeridiano a dicembre e ad aprile)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it-IT" dirty="0"/>
              <a:t>Si richiede massima puntualità all’ingresso e all’uscita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it-IT" dirty="0"/>
              <a:t>Si ricorda l’obbligo a visionare quotidianamente il diario e il registro elettronico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0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it-IT"/>
              <a:t>Offerta formativa dell’Istituto (PTOF-POF)</a:t>
            </a:r>
            <a:endParaRPr/>
          </a:p>
        </p:txBody>
      </p:sp>
      <p:sp>
        <p:nvSpPr>
          <p:cNvPr id="198" name="Google Shape;198;p10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712326" cy="401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60"/>
              <a:buNone/>
            </a:pPr>
            <a:r>
              <a:rPr lang="it-IT" sz="1700" i="1" dirty="0"/>
              <a:t>Il Piano Triennale dell’Offerta Formativa della scuola I.C. FELINO "L. MALAGUZZI" Periodo di riferimento: </a:t>
            </a:r>
            <a:r>
              <a:rPr lang="it-IT" sz="1700" i="1" dirty="0" smtClean="0"/>
              <a:t>2022/23-2024/25</a:t>
            </a:r>
          </a:p>
          <a:p>
            <a:pPr marL="0" lvl="0" indent="0">
              <a:spcBef>
                <a:spcPts val="0"/>
              </a:spcBef>
              <a:buSzPts val="1360"/>
              <a:buNone/>
            </a:pPr>
            <a:endParaRPr sz="1700"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360"/>
              <a:buChar char="►"/>
            </a:pPr>
            <a:r>
              <a:rPr lang="it-IT" sz="1700" dirty="0"/>
              <a:t>L'Istituto </a:t>
            </a:r>
            <a:r>
              <a:rPr lang="it-IT" sz="1700" b="1" dirty="0"/>
              <a:t>collabora con enti ed associazioni </a:t>
            </a:r>
            <a:r>
              <a:rPr lang="it-IT" sz="1700" dirty="0"/>
              <a:t>presenti nel territorio.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360"/>
              <a:buChar char="►"/>
            </a:pPr>
            <a:r>
              <a:rPr lang="it-IT" sz="1700" dirty="0"/>
              <a:t>Il Comune di Felino è il primo interlocutore dell'Istituto per i servizi:  </a:t>
            </a:r>
            <a:r>
              <a:rPr lang="it-IT" sz="1700" b="1" dirty="0"/>
              <a:t>mensa, trasporto, manutenzione degli edifici, assistenza agli studenti disabili, contributi per il diritto allo studio</a:t>
            </a:r>
            <a:r>
              <a:rPr lang="it-IT" sz="1700" dirty="0"/>
              <a:t>.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360"/>
              <a:buChar char="►"/>
            </a:pPr>
            <a:r>
              <a:rPr lang="it-IT" sz="1700" dirty="0"/>
              <a:t>Sono stati attivati contatti costanti e collaborazione per la realizzazione di progetti di varie tematiche, in particolare quella del </a:t>
            </a:r>
            <a:r>
              <a:rPr lang="it-IT" sz="1700" b="1" dirty="0"/>
              <a:t>disagio giovanile e della prevenzione dell'insuccesso scolastico.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360"/>
              <a:buChar char="►"/>
            </a:pPr>
            <a:r>
              <a:rPr lang="it-IT" sz="1700" dirty="0"/>
              <a:t>I servizi di assistenza medica dell'ASL (Distretto di Langhirano - sede di Collecchio) sono di supporto all' Istituto per </a:t>
            </a:r>
            <a:r>
              <a:rPr lang="it-IT" sz="1700" b="1" dirty="0"/>
              <a:t>progetti finalizzati ad una positiva integrazione degli alunni in situazione di handicap e/o di disagio</a:t>
            </a:r>
            <a:r>
              <a:rPr lang="it-IT" sz="1700" dirty="0"/>
              <a:t>. </a:t>
            </a:r>
            <a:endParaRPr dirty="0"/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360"/>
              <a:buNone/>
            </a:pPr>
            <a:endParaRPr sz="17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it-IT"/>
              <a:t>Opportunità</a:t>
            </a:r>
            <a:endParaRPr/>
          </a:p>
        </p:txBody>
      </p:sp>
      <p:sp>
        <p:nvSpPr>
          <p:cNvPr id="204" name="Google Shape;204;p11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712326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60"/>
              <a:buNone/>
            </a:pPr>
            <a:r>
              <a:rPr lang="it-IT" sz="1700"/>
              <a:t>Con i finanziamenti della Regione della Provincia e dei Comuni si aprono alle singole scuole tante opportunità' di progetti. I docenti progettano per gli alunni percorsi didattici, educativi e di collaborazione anche con il </a:t>
            </a:r>
            <a:r>
              <a:rPr lang="it-IT" sz="1700" b="1"/>
              <a:t>supporto di esperti esterni</a:t>
            </a:r>
            <a:r>
              <a:rPr lang="it-IT" sz="1700"/>
              <a:t>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360"/>
              <a:buNone/>
            </a:pPr>
            <a:r>
              <a:rPr lang="it-IT" sz="1700"/>
              <a:t>I finanziamenti hanno quasi tutti carattere vincolato. Quelli dello Stato per il </a:t>
            </a:r>
            <a:r>
              <a:rPr lang="it-IT" sz="1700" b="1"/>
              <a:t>funzionamento</a:t>
            </a:r>
            <a:r>
              <a:rPr lang="it-IT" sz="1700"/>
              <a:t>, quelli dei Comuni per i </a:t>
            </a:r>
            <a:r>
              <a:rPr lang="it-IT" sz="1700" b="1"/>
              <a:t>progetti didattici delle singole scuole</a:t>
            </a:r>
            <a:r>
              <a:rPr lang="it-IT" sz="1700"/>
              <a:t>, quelli della Regione </a:t>
            </a:r>
            <a:r>
              <a:rPr lang="it-IT" sz="1700" b="1"/>
              <a:t>per progetti innovativi e per il Centro CTS </a:t>
            </a:r>
            <a:r>
              <a:rPr lang="it-IT" sz="1700"/>
              <a:t>(formazione e materiale di supporto agli alunni in difficoltà). </a:t>
            </a:r>
            <a:endParaRPr sz="170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360"/>
              <a:buNone/>
            </a:pPr>
            <a:r>
              <a:rPr lang="it-IT" sz="1700"/>
              <a:t>Quelli delle famiglie per </a:t>
            </a:r>
            <a:r>
              <a:rPr lang="it-IT" sz="1700" b="1"/>
              <a:t>assicurazione alunni</a:t>
            </a:r>
            <a:r>
              <a:rPr lang="it-IT" sz="1700"/>
              <a:t>, per le </a:t>
            </a:r>
            <a:r>
              <a:rPr lang="it-IT" sz="1700" b="1"/>
              <a:t>spese di funzionamento</a:t>
            </a:r>
            <a:r>
              <a:rPr lang="it-IT" sz="1700"/>
              <a:t> in parte e per </a:t>
            </a:r>
            <a:r>
              <a:rPr lang="it-IT" sz="1700" b="1"/>
              <a:t>spese di materiale didattico </a:t>
            </a:r>
            <a:r>
              <a:rPr lang="it-IT" sz="1700"/>
              <a:t>legato ai progetti. I finanziamenti dei Privati sono destinati alle </a:t>
            </a:r>
            <a:r>
              <a:rPr lang="it-IT" sz="1700" b="1"/>
              <a:t>borse di studio per gli alunni meritevoli</a:t>
            </a:r>
            <a:r>
              <a:rPr lang="it-IT" sz="1700"/>
              <a:t>.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360"/>
              <a:buNone/>
            </a:pPr>
            <a:endParaRPr sz="17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2"/>
          <p:cNvSpPr txBox="1">
            <a:spLocks noGrp="1"/>
          </p:cNvSpPr>
          <p:nvPr>
            <p:ph type="title"/>
          </p:nvPr>
        </p:nvSpPr>
        <p:spPr>
          <a:xfrm>
            <a:off x="677334" y="275771"/>
            <a:ext cx="8596668" cy="827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it-IT" dirty="0"/>
              <a:t>Progetti</a:t>
            </a:r>
            <a:endParaRPr dirty="0"/>
          </a:p>
        </p:txBody>
      </p:sp>
      <p:sp>
        <p:nvSpPr>
          <p:cNvPr id="210" name="Google Shape;210;p12"/>
          <p:cNvSpPr txBox="1">
            <a:spLocks noGrp="1"/>
          </p:cNvSpPr>
          <p:nvPr>
            <p:ph type="body" idx="1"/>
          </p:nvPr>
        </p:nvSpPr>
        <p:spPr>
          <a:xfrm>
            <a:off x="677334" y="928915"/>
            <a:ext cx="8712326" cy="5750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it-IT" sz="1600" b="1" dirty="0" smtClean="0"/>
              <a:t>Progetto lettura / Collaborazione con la Biblioteca Comunale di Felino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it-IT" sz="1600" b="1" dirty="0" smtClean="0"/>
              <a:t>Eventi per commemorazioni (es. IV novembre, giornata della memoria, …)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it-IT" sz="1600" b="1" dirty="0" smtClean="0"/>
              <a:t>Progetti sulle differenze di genere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it-IT" sz="1600" b="1" dirty="0" smtClean="0"/>
              <a:t>Consiglio Comunale dei ragazzi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it-IT" sz="1600" b="1" dirty="0" smtClean="0"/>
              <a:t>Talenti ed eccellenze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it-IT" sz="1600" b="1" dirty="0" smtClean="0"/>
              <a:t>Progetto Math +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it-IT" sz="1600" b="1" dirty="0" smtClean="0"/>
              <a:t>Progetto STEAM 5 sensi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it-IT" sz="1600" b="1" dirty="0" smtClean="0"/>
              <a:t>Educazione alla salute ed ambientale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it-IT" sz="1600" b="1" dirty="0" smtClean="0"/>
              <a:t>Progetti linguistici (teatro in lingua / certificazioni linguistiche)</a:t>
            </a:r>
            <a:endParaRPr sz="1600"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it-IT" sz="1600" b="1" dirty="0" smtClean="0"/>
              <a:t>Scuole aperte allo sport (federazioni sportive) </a:t>
            </a:r>
            <a:endParaRPr sz="1600"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it-IT" sz="1600" b="1" dirty="0" smtClean="0"/>
              <a:t>Attività </a:t>
            </a:r>
            <a:r>
              <a:rPr lang="it-IT" sz="1600" b="1" dirty="0"/>
              <a:t>in continuità con i diversi ordini di scuola</a:t>
            </a:r>
            <a:endParaRPr sz="1600" dirty="0"/>
          </a:p>
          <a:p>
            <a:pPr marL="342900" lvl="0" indent="-342900"/>
            <a:r>
              <a:rPr lang="it-IT" sz="1600" b="1" dirty="0"/>
              <a:t>Progetto Psicologico d’Istituto rivolto ad alunni, insegnanti e </a:t>
            </a:r>
            <a:r>
              <a:rPr lang="it-IT" sz="1600" b="1" dirty="0" smtClean="0"/>
              <a:t>genitori</a:t>
            </a:r>
          </a:p>
          <a:p>
            <a:pPr marL="342900" lvl="0" indent="-342900"/>
            <a:r>
              <a:rPr lang="it-IT" sz="1600" b="1" dirty="0" smtClean="0"/>
              <a:t>Progetti di inclusione per alunni stranieri e alunni BES, antidispersione</a:t>
            </a:r>
          </a:p>
          <a:p>
            <a:pPr marL="342900" lvl="0" indent="-342900"/>
            <a:r>
              <a:rPr lang="it-IT" sz="1600" b="1" dirty="0" smtClean="0"/>
              <a:t>Progetti personalizzati in rete con l’ufficio di Piano</a:t>
            </a:r>
          </a:p>
          <a:p>
            <a:pPr marL="342900" lvl="0" indent="-342900"/>
            <a:r>
              <a:rPr lang="it-IT" sz="1600" b="1" dirty="0" smtClean="0"/>
              <a:t>Servizio </a:t>
            </a:r>
            <a:r>
              <a:rPr lang="it-IT" sz="1600" b="1" dirty="0"/>
              <a:t>civile</a:t>
            </a:r>
            <a:endParaRPr sz="1600" dirty="0"/>
          </a:p>
          <a:p>
            <a:pPr marL="342900" lvl="0" indent="-25145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b="1"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b="1" dirty="0"/>
          </a:p>
          <a:p>
            <a:pPr marL="342900" lvl="0" indent="-25145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dirty="0"/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360"/>
              <a:buNone/>
            </a:pPr>
            <a:endParaRPr sz="17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957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074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1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13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788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66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"/>
          <p:cNvSpPr txBox="1">
            <a:spLocks noGrp="1"/>
          </p:cNvSpPr>
          <p:nvPr>
            <p:ph type="title"/>
          </p:nvPr>
        </p:nvSpPr>
        <p:spPr>
          <a:xfrm>
            <a:off x="677334" y="438411"/>
            <a:ext cx="7220962" cy="1252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it-IT" dirty="0"/>
              <a:t>Tempistiche d’iscrizione per le classi prime</a:t>
            </a:r>
            <a:endParaRPr dirty="0"/>
          </a:p>
        </p:txBody>
      </p:sp>
      <p:sp>
        <p:nvSpPr>
          <p:cNvPr id="150" name="Google Shape;150;p2"/>
          <p:cNvSpPr txBox="1">
            <a:spLocks noGrp="1"/>
          </p:cNvSpPr>
          <p:nvPr>
            <p:ph type="body" idx="1"/>
          </p:nvPr>
        </p:nvSpPr>
        <p:spPr>
          <a:xfrm>
            <a:off x="677334" y="1665962"/>
            <a:ext cx="8596668" cy="5060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>
              <a:lnSpc>
                <a:spcPct val="110000"/>
              </a:lnSpc>
              <a:spcBef>
                <a:spcPts val="0"/>
              </a:spcBef>
              <a:buSzPts val="1360"/>
            </a:pPr>
            <a:r>
              <a:rPr lang="it-IT" sz="1600" dirty="0"/>
              <a:t>Le iscrizioni per </a:t>
            </a:r>
            <a:r>
              <a:rPr lang="it-IT" sz="1600" dirty="0" err="1"/>
              <a:t>l’a.s.</a:t>
            </a:r>
            <a:r>
              <a:rPr lang="it-IT" sz="1600" dirty="0"/>
              <a:t> </a:t>
            </a:r>
            <a:r>
              <a:rPr lang="it-IT" sz="1600" dirty="0" smtClean="0"/>
              <a:t>2023/2024, </a:t>
            </a:r>
            <a:r>
              <a:rPr lang="it-IT" sz="1600" dirty="0"/>
              <a:t>potranno essere effettuate </a:t>
            </a:r>
            <a:r>
              <a:rPr lang="it-IT" sz="1600" b="1" dirty="0"/>
              <a:t>dalle ore 8,00 del 09 Gennaio 2023 e fino alle ore 20,00 del 30 Gennaio 2023</a:t>
            </a:r>
            <a:endParaRPr sz="1600" dirty="0"/>
          </a:p>
          <a:p>
            <a:pPr marL="342900" lvl="0" indent="-3429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360"/>
              <a:buChar char="►"/>
            </a:pPr>
            <a:r>
              <a:rPr lang="it-IT" sz="1600" b="1" dirty="0"/>
              <a:t>L</a:t>
            </a:r>
            <a:r>
              <a:rPr lang="it-IT" sz="1600" dirty="0"/>
              <a:t>e domande per le classi prime dovranno essere effettuate </a:t>
            </a:r>
            <a:r>
              <a:rPr lang="it-IT" sz="1600" b="1" dirty="0"/>
              <a:t>esclusivamente on line</a:t>
            </a:r>
            <a:r>
              <a:rPr lang="it-IT" sz="1600" dirty="0"/>
              <a:t>, </a:t>
            </a:r>
            <a:r>
              <a:rPr lang="it-IT" sz="1600" i="1" dirty="0"/>
              <a:t>attraverso un apposito applicativo che il Ministero dell’istruzione, dell’università e della ricerca mette a disposizione delle scuole e delle famiglie</a:t>
            </a:r>
            <a:r>
              <a:rPr lang="it-IT" sz="1600" dirty="0"/>
              <a:t>.</a:t>
            </a:r>
            <a:endParaRPr sz="1600" dirty="0"/>
          </a:p>
          <a:p>
            <a:pPr marL="342900" lvl="0" indent="-3429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360"/>
              <a:buChar char="►"/>
            </a:pPr>
            <a:r>
              <a:rPr lang="it-IT" sz="1600" dirty="0"/>
              <a:t>I </a:t>
            </a:r>
            <a:r>
              <a:rPr lang="it-IT" sz="1600" b="1" dirty="0"/>
              <a:t>criteri per l’accesso </a:t>
            </a:r>
            <a:r>
              <a:rPr lang="it-IT" sz="1600" dirty="0"/>
              <a:t>alle prime classi sono pubblicati sul sito </a:t>
            </a:r>
            <a:r>
              <a:rPr lang="it-IT" sz="1600" dirty="0" smtClean="0"/>
              <a:t>dell’Istituto</a:t>
            </a:r>
            <a:endParaRPr sz="1600" dirty="0"/>
          </a:p>
          <a:p>
            <a:pPr marL="0" lvl="0" indent="0" algn="ctr">
              <a:lnSpc>
                <a:spcPct val="110000"/>
              </a:lnSpc>
              <a:buSzPts val="1360"/>
              <a:buNone/>
            </a:pPr>
            <a:r>
              <a:rPr lang="it-IT" sz="1600" u="sng" dirty="0">
                <a:solidFill>
                  <a:srgbClr val="FF0000"/>
                </a:solidFill>
                <a:hlinkClick r:id="rId3"/>
              </a:rPr>
              <a:t>https://icfelino.edu.it/iscrizioni-a-s-2023-2024</a:t>
            </a:r>
            <a:r>
              <a:rPr lang="it-IT" sz="1600" u="sng" dirty="0" smtClean="0">
                <a:solidFill>
                  <a:srgbClr val="FF0000"/>
                </a:solidFill>
                <a:hlinkClick r:id="rId3"/>
              </a:rPr>
              <a:t>/</a:t>
            </a:r>
            <a:endParaRPr lang="it-IT" sz="1600" u="sng" dirty="0" smtClean="0">
              <a:solidFill>
                <a:srgbClr val="FF0000"/>
              </a:solidFill>
            </a:endParaRPr>
          </a:p>
          <a:p>
            <a:pPr marL="0" lvl="0" indent="0" algn="ctr">
              <a:lnSpc>
                <a:spcPct val="110000"/>
              </a:lnSpc>
              <a:buSzPts val="1360"/>
              <a:buNone/>
            </a:pPr>
            <a:r>
              <a:rPr lang="it-IT" sz="1600" b="1" dirty="0" smtClean="0"/>
              <a:t>Sul sito, nell’apposito spazio DIDATTICA – ISCRIZIONI 2023/2024, è presente anche l’informativa privacy ai sensi dell’art.13 del Regolamento (UE) 2016/279 e il PTOF dell’Istituto con i Regolamenti</a:t>
            </a:r>
            <a:r>
              <a:rPr lang="it-IT" sz="1600" dirty="0" smtClean="0"/>
              <a:t>. </a:t>
            </a:r>
            <a:endParaRPr lang="it-IT" sz="1600" u="sng" dirty="0" smtClean="0">
              <a:solidFill>
                <a:srgbClr val="FF0000"/>
              </a:solidFill>
            </a:endParaRPr>
          </a:p>
          <a:p>
            <a:pPr marL="342900" lvl="0" indent="-3429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360"/>
              <a:buChar char="►"/>
            </a:pPr>
            <a:r>
              <a:rPr lang="it-IT" sz="1600" b="1" dirty="0" smtClean="0"/>
              <a:t>Le </a:t>
            </a:r>
            <a:r>
              <a:rPr lang="it-IT" sz="1600" b="1" dirty="0"/>
              <a:t>famiglie registrano e inviano la domanda d’iscrizione alla scuola attraverso il sistema “Iscrizioni on line”, raggiungibile dall’indirizzo web </a:t>
            </a:r>
            <a:endParaRPr sz="1600" b="1" dirty="0"/>
          </a:p>
          <a:p>
            <a:pPr marL="0" lvl="0" indent="0" algn="ctr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360"/>
              <a:buNone/>
            </a:pPr>
            <a:r>
              <a:rPr lang="it-IT" sz="1600" u="sng" dirty="0">
                <a:solidFill>
                  <a:schemeClr val="hlink"/>
                </a:solidFill>
                <a:hlinkClick r:id="rId4"/>
              </a:rPr>
              <a:t>www.istruzione.it</a:t>
            </a:r>
            <a:r>
              <a:rPr lang="it-IT" sz="1600" u="sng" dirty="0">
                <a:solidFill>
                  <a:schemeClr val="hlink"/>
                </a:solidFill>
              </a:rPr>
              <a:t>/iscrizionionline/</a:t>
            </a:r>
            <a:r>
              <a:rPr lang="it-IT" sz="1600" dirty="0"/>
              <a:t> </a:t>
            </a:r>
            <a:endParaRPr sz="1600" dirty="0"/>
          </a:p>
          <a:p>
            <a:pPr marL="342900" lvl="0" indent="-3429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360"/>
              <a:buChar char="►"/>
            </a:pPr>
            <a:r>
              <a:rPr lang="it-IT" sz="1600" dirty="0"/>
              <a:t>Per effettuare la registrazione occorre un </a:t>
            </a:r>
            <a:r>
              <a:rPr lang="it-IT" sz="1600" b="1" dirty="0"/>
              <a:t>indirizzo di posta elettronica </a:t>
            </a:r>
            <a:r>
              <a:rPr lang="it-IT" sz="1600" b="1" dirty="0" smtClean="0"/>
              <a:t>valido</a:t>
            </a:r>
            <a:r>
              <a:rPr lang="it-IT" sz="1600" dirty="0"/>
              <a:t> </a:t>
            </a:r>
            <a:r>
              <a:rPr lang="it-IT" sz="1600" dirty="0" smtClean="0"/>
              <a:t>e lo </a:t>
            </a:r>
            <a:r>
              <a:rPr lang="it-IT" sz="1600" b="1" dirty="0" smtClean="0"/>
              <a:t>SPID</a:t>
            </a:r>
            <a:r>
              <a:rPr lang="it-IT" sz="1600" dirty="0" smtClean="0"/>
              <a:t>.</a:t>
            </a:r>
            <a:endParaRPr sz="1600" dirty="0"/>
          </a:p>
          <a:p>
            <a:pPr marL="342900" lvl="0" indent="-25654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360"/>
              <a:buNone/>
            </a:pPr>
            <a:endParaRPr sz="17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1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175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29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223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659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062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9138"/>
        </a:solidFill>
        <a:effectLst/>
      </p:bgPr>
    </p:bg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it-IT"/>
              <a:t>Contributo volontario dei genitori</a:t>
            </a:r>
            <a:endParaRPr/>
          </a:p>
        </p:txBody>
      </p:sp>
      <p:sp>
        <p:nvSpPr>
          <p:cNvPr id="234" name="Google Shape;234;p16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4114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60"/>
              <a:buNone/>
            </a:pPr>
            <a:r>
              <a:rPr lang="it-IT" sz="1700" dirty="0"/>
              <a:t>Il contributo, per l’anno scolastico </a:t>
            </a:r>
            <a:r>
              <a:rPr lang="it-IT" sz="1700" dirty="0" smtClean="0"/>
              <a:t>2023/2024, </a:t>
            </a:r>
            <a:r>
              <a:rPr lang="it-IT" sz="1700" dirty="0"/>
              <a:t>deliberato dal Consiglio d’Istituto, ammonta complessivamente a </a:t>
            </a:r>
            <a:r>
              <a:rPr lang="it-IT" sz="1700" b="1" dirty="0"/>
              <a:t>€. 60.00</a:t>
            </a:r>
            <a:r>
              <a:rPr lang="it-IT" sz="1700" dirty="0"/>
              <a:t>, comprendente: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360"/>
              <a:buChar char="►"/>
            </a:pPr>
            <a:r>
              <a:rPr lang="it-IT" sz="1700" b="1" dirty="0"/>
              <a:t>la quota obbligatoria di €.30,00</a:t>
            </a:r>
            <a:r>
              <a:rPr lang="it-IT" sz="1700" dirty="0"/>
              <a:t> per il pagamento del premio di assicurazione a favore degli alunni per gli infortuni e la responsabilità civile, per il Diario, comprensivo del libretto delle assenze, comunicazioni per gli alunni e le comunicazioni scuola/famiglia;</a:t>
            </a:r>
            <a:endParaRPr dirty="0"/>
          </a:p>
          <a:p>
            <a:r>
              <a:rPr lang="it-IT" sz="1700" b="1" dirty="0"/>
              <a:t>la quota volontaria di €. 30.00 </a:t>
            </a:r>
            <a:r>
              <a:rPr lang="it-IT" sz="1700" dirty="0"/>
              <a:t>per l’ampliamento dell’offerta </a:t>
            </a:r>
            <a:r>
              <a:rPr lang="it-IT" sz="1700" dirty="0" smtClean="0"/>
              <a:t>formativa </a:t>
            </a:r>
            <a:r>
              <a:rPr lang="it-IT" dirty="0" smtClean="0"/>
              <a:t>(realizzazione </a:t>
            </a:r>
            <a:r>
              <a:rPr lang="it-IT" dirty="0"/>
              <a:t>progetti </a:t>
            </a:r>
            <a:r>
              <a:rPr lang="it-IT" dirty="0" smtClean="0"/>
              <a:t>e acquisto </a:t>
            </a:r>
            <a:r>
              <a:rPr lang="it-IT" dirty="0"/>
              <a:t>materiale per le classi</a:t>
            </a:r>
            <a:r>
              <a:rPr lang="it-IT" dirty="0" smtClean="0"/>
              <a:t>).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360"/>
              <a:buNone/>
            </a:pPr>
            <a:endParaRPr sz="1700"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360"/>
              <a:buNone/>
            </a:pPr>
            <a:r>
              <a:rPr lang="it-IT" sz="1700" dirty="0"/>
              <a:t>Sono previste </a:t>
            </a:r>
            <a:r>
              <a:rPr lang="it-IT" sz="1700" b="1" dirty="0"/>
              <a:t>riduzioni per le famiglie con più di un figlio iscritto</a:t>
            </a:r>
            <a:r>
              <a:rPr lang="it-IT" sz="1700" dirty="0"/>
              <a:t>. Nel dettaglio: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360"/>
              <a:buChar char="►"/>
            </a:pPr>
            <a:r>
              <a:rPr lang="it-IT" sz="1700" dirty="0"/>
              <a:t>2 figli iscritti 2 quote da </a:t>
            </a:r>
            <a:r>
              <a:rPr lang="it-IT" sz="1700" b="1" dirty="0"/>
              <a:t>55 euro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360"/>
              <a:buChar char="►"/>
            </a:pPr>
            <a:r>
              <a:rPr lang="it-IT" sz="1700" dirty="0"/>
              <a:t>3 figli o più iscritti pari quote da </a:t>
            </a:r>
            <a:r>
              <a:rPr lang="it-IT" sz="1700" b="1" dirty="0"/>
              <a:t>50 euro</a:t>
            </a:r>
            <a:r>
              <a:rPr lang="it-IT" sz="1700" dirty="0"/>
              <a:t> 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360"/>
              <a:buNone/>
            </a:pPr>
            <a:endParaRPr sz="17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9138"/>
        </a:solidFill>
        <a:effectLst/>
      </p:bgPr>
    </p:bg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it-IT" dirty="0"/>
              <a:t>Contributo volontario dei genitori</a:t>
            </a:r>
            <a:endParaRPr dirty="0"/>
          </a:p>
        </p:txBody>
      </p:sp>
      <p:sp>
        <p:nvSpPr>
          <p:cNvPr id="240" name="Google Shape;240;p17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it-IT" sz="1600" dirty="0" smtClean="0"/>
              <a:t> </a:t>
            </a:r>
            <a:r>
              <a:rPr lang="it-IT" sz="1600" dirty="0"/>
              <a:t>Il versamento deve essere effettuato a nome dell’alunno </a:t>
            </a:r>
            <a:r>
              <a:rPr lang="it-IT" sz="1600" b="1" dirty="0"/>
              <a:t>dal 9 al 30 gennaio</a:t>
            </a:r>
            <a:r>
              <a:rPr lang="it-IT" sz="1600" b="1" dirty="0" smtClean="0"/>
              <a:t> </a:t>
            </a:r>
            <a:r>
              <a:rPr lang="it-IT" sz="1600" dirty="0" smtClean="0"/>
              <a:t>tramite </a:t>
            </a:r>
            <a:r>
              <a:rPr lang="it-IT" sz="1600" dirty="0"/>
              <a:t>pdf personalizzato scaricabile dal registro elettronico oppure attraverso la piattaforma </a:t>
            </a:r>
            <a:r>
              <a:rPr lang="it-IT" sz="1600" dirty="0" err="1"/>
              <a:t>PagoinRete</a:t>
            </a:r>
            <a:r>
              <a:rPr lang="it-IT" sz="1600" dirty="0"/>
              <a:t> dove troverete l’evento di pagamento dell’istituto “Contributo A.S. 2022-23” (non è più ammesso il pagamento tramite bollettini postali). </a:t>
            </a:r>
          </a:p>
          <a:p>
            <a:r>
              <a:rPr lang="it-IT" sz="1600" b="1" dirty="0"/>
              <a:t>Le varie modalità di pagamento sono illustrate nell’apposita comunicazione “Comunicazione Nuovi pagamenti Nuvola – </a:t>
            </a:r>
            <a:r>
              <a:rPr lang="it-IT" sz="1600" b="1" dirty="0" err="1"/>
              <a:t>PagoinRete</a:t>
            </a:r>
            <a:r>
              <a:rPr lang="it-IT" sz="1600" b="1" dirty="0"/>
              <a:t>” pubblicata nelle bacheche e sul sito dell’IC FELINO. </a:t>
            </a:r>
            <a:endParaRPr lang="it-IT" sz="1600" dirty="0"/>
          </a:p>
          <a:p>
            <a:r>
              <a:rPr lang="it-IT" sz="1600" dirty="0"/>
              <a:t>Per aver diritto alla detrazione fiscale occorre </a:t>
            </a:r>
            <a:r>
              <a:rPr lang="it-IT" sz="1600" dirty="0" smtClean="0"/>
              <a:t>aggiungere “Ampliamento </a:t>
            </a:r>
            <a:r>
              <a:rPr lang="it-IT" sz="1600" dirty="0"/>
              <a:t>dell’Offerta Formativa</a:t>
            </a:r>
            <a:r>
              <a:rPr lang="it-IT" sz="1600" dirty="0" smtClean="0"/>
              <a:t>”.</a:t>
            </a:r>
          </a:p>
          <a:p>
            <a:r>
              <a:rPr lang="it-IT" sz="1600" dirty="0" smtClean="0"/>
              <a:t>Chi </a:t>
            </a:r>
            <a:r>
              <a:rPr lang="it-IT" sz="1600" dirty="0"/>
              <a:t>tra gli obbligati iscrive il figlio in un altro Istituto, dovrà comunicarlo all’Ufficio alunni della segreteria di Felino entro il 30 gennaio </a:t>
            </a:r>
            <a:r>
              <a:rPr lang="it-IT" sz="1600" dirty="0" smtClean="0"/>
              <a:t>2023. </a:t>
            </a:r>
            <a:endParaRPr sz="17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66"/>
        </a:solidFill>
        <a:effectLst/>
      </p:bgPr>
    </p:bg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0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it-IT"/>
              <a:t>SERVIZI</a:t>
            </a:r>
            <a:br>
              <a:rPr lang="it-IT"/>
            </a:br>
            <a:r>
              <a:rPr lang="it-IT"/>
              <a:t>GESTITI DAL COMUNE</a:t>
            </a:r>
            <a:endParaRPr/>
          </a:p>
        </p:txBody>
      </p:sp>
      <p:sp>
        <p:nvSpPr>
          <p:cNvPr id="258" name="Google Shape;258;p20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it-IT" dirty="0" smtClean="0"/>
              <a:t>Mensa (primaria)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it-IT" sz="2000" b="1" dirty="0"/>
              <a:t>Trasporti</a:t>
            </a:r>
            <a:endParaRPr sz="2000" b="1"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it-IT" dirty="0"/>
              <a:t>Orario </a:t>
            </a:r>
            <a:r>
              <a:rPr lang="it-IT" dirty="0" smtClean="0"/>
              <a:t>anticipato (primaria)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66"/>
        </a:solidFill>
        <a:effectLst/>
      </p:bgPr>
    </p:bg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it-IT" dirty="0"/>
              <a:t>….. </a:t>
            </a:r>
            <a:r>
              <a:rPr lang="it-IT" dirty="0" smtClean="0"/>
              <a:t>Se avete </a:t>
            </a:r>
            <a:r>
              <a:rPr lang="it-IT" dirty="0"/>
              <a:t>bisogno…..</a:t>
            </a:r>
            <a:endParaRPr dirty="0"/>
          </a:p>
        </p:txBody>
      </p:sp>
      <p:sp>
        <p:nvSpPr>
          <p:cNvPr id="264" name="Google Shape;264;p21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it-IT"/>
              <a:t>La segreteria dell’Istituto comprensivo offre un servizio di consulenza alle famiglie prive di strumentazione informatica nell’orario d’ufficio 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it-IT"/>
              <a:t>Dal lunedì al venerdì dalle 11,00 alle 13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it-IT"/>
              <a:t>Al sabato dalle 10,30 alle 12,30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it-IT"/>
              <a:t>Al mercoledì dalle 14.30 alle 16.30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/>
          </a:p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it-IT" u="sng"/>
              <a:t>PREVIO APPUNTAMENTO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it-IT" u="sng"/>
              <a:t>al numero 0521-835332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it-IT" u="sng"/>
              <a:t>(uff. alunni)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66"/>
        </a:solid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it-IT" dirty="0"/>
              <a:t>Compilazione domanda</a:t>
            </a:r>
            <a:endParaRPr dirty="0"/>
          </a:p>
        </p:txBody>
      </p:sp>
      <p:sp>
        <p:nvSpPr>
          <p:cNvPr id="156" name="Google Shape;156;p3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it-IT" dirty="0"/>
              <a:t>Indirizzo e-mail per </a:t>
            </a:r>
            <a:r>
              <a:rPr lang="it-IT" dirty="0" err="1" smtClean="0"/>
              <a:t>psw</a:t>
            </a:r>
            <a:r>
              <a:rPr lang="it-IT" dirty="0" smtClean="0"/>
              <a:t> e SPID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it-IT" dirty="0"/>
              <a:t>Dati anagrafici dell’alunno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it-IT" dirty="0"/>
              <a:t>Informazioni sulla famiglia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it-IT" dirty="0"/>
              <a:t>Scelta del </a:t>
            </a:r>
            <a:r>
              <a:rPr lang="it-IT" dirty="0" smtClean="0"/>
              <a:t>tempo-scuola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it-IT" dirty="0" smtClean="0"/>
              <a:t>Scelta Insegnamento </a:t>
            </a:r>
            <a:r>
              <a:rPr lang="it-IT" dirty="0"/>
              <a:t>R</a:t>
            </a:r>
            <a:r>
              <a:rPr lang="it-IT" dirty="0" smtClean="0"/>
              <a:t>eligione </a:t>
            </a:r>
            <a:r>
              <a:rPr lang="it-IT" dirty="0"/>
              <a:t>C</a:t>
            </a:r>
            <a:r>
              <a:rPr lang="it-IT" dirty="0" smtClean="0"/>
              <a:t>attolica o NO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it-IT" dirty="0"/>
              <a:t>Indicare il primo numero telefonico per le chiamate urgenti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it-IT" dirty="0"/>
              <a:t>Le parti contrassegnate con * sono obbligatorie</a:t>
            </a:r>
            <a:endParaRPr dirty="0"/>
          </a:p>
          <a:p>
            <a:pPr marL="342900" lvl="0" indent="-25145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66"/>
        </a:solid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617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it-IT" sz="2800" b="1" dirty="0"/>
              <a:t>Attività alternative alla Religione Cattolica</a:t>
            </a:r>
            <a:endParaRPr sz="2800" dirty="0"/>
          </a:p>
        </p:txBody>
      </p:sp>
      <p:sp>
        <p:nvSpPr>
          <p:cNvPr id="156" name="Google Shape;156;p3"/>
          <p:cNvSpPr txBox="1">
            <a:spLocks noGrp="1"/>
          </p:cNvSpPr>
          <p:nvPr>
            <p:ph type="body" idx="1"/>
          </p:nvPr>
        </p:nvSpPr>
        <p:spPr>
          <a:xfrm>
            <a:off x="677334" y="1189973"/>
            <a:ext cx="8596668" cy="4851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37160" indent="0">
              <a:buNone/>
            </a:pPr>
            <a:r>
              <a:rPr lang="it-IT" b="1" dirty="0" smtClean="0"/>
              <a:t>La </a:t>
            </a:r>
            <a:r>
              <a:rPr lang="it-IT" b="1" dirty="0"/>
              <a:t>scelta ha valore per l’intero corso di studi e in tutti i casi in cui sia prevista l’iscrizione d’ufficio, </a:t>
            </a:r>
            <a:r>
              <a:rPr lang="it-IT" b="1" u="sng" dirty="0"/>
              <a:t>fatto </a:t>
            </a:r>
            <a:r>
              <a:rPr lang="it-IT" b="1" u="sng" dirty="0" smtClean="0"/>
              <a:t>salvo il </a:t>
            </a:r>
            <a:r>
              <a:rPr lang="it-IT" b="1" u="sng" dirty="0"/>
              <a:t>diritto di modificare tale scelta per l’anno successivo entro il termine delle </a:t>
            </a:r>
            <a:r>
              <a:rPr lang="it-IT" b="1" u="sng" dirty="0" smtClean="0"/>
              <a:t>iscrizioni</a:t>
            </a:r>
            <a:r>
              <a:rPr lang="it-IT" b="1" dirty="0" smtClean="0"/>
              <a:t>.</a:t>
            </a:r>
          </a:p>
          <a:p>
            <a:pPr marL="137160" indent="0">
              <a:buNone/>
            </a:pPr>
            <a:r>
              <a:rPr lang="it-IT" dirty="0"/>
              <a:t>Per coloro che all’atto d’iscrizione avranno scelto le attività alternative, il MIUR ha messo a disposizione </a:t>
            </a:r>
            <a:r>
              <a:rPr lang="it-IT" dirty="0" smtClean="0"/>
              <a:t>un’apposita funzionalità </a:t>
            </a:r>
            <a:r>
              <a:rPr lang="it-IT" dirty="0"/>
              <a:t>del sistema “Iscrizioni on line” accessibile ai genitori o agli esercenti la responsabilità genitoriale </a:t>
            </a:r>
            <a:r>
              <a:rPr lang="it-IT" b="1" dirty="0"/>
              <a:t>dal </a:t>
            </a:r>
            <a:r>
              <a:rPr lang="it-IT" b="1" dirty="0" smtClean="0"/>
              <a:t>31 maggio </a:t>
            </a:r>
            <a:r>
              <a:rPr lang="it-IT" b="1" dirty="0"/>
              <a:t>al 30 giugno </a:t>
            </a:r>
            <a:r>
              <a:rPr lang="it-IT" b="1" dirty="0" smtClean="0"/>
              <a:t>2023.</a:t>
            </a:r>
            <a:endParaRPr lang="it-IT" dirty="0"/>
          </a:p>
          <a:p>
            <a:pPr marL="137160" indent="0">
              <a:buNone/>
            </a:pPr>
            <a:r>
              <a:rPr lang="it-IT" dirty="0"/>
              <a:t>Gli interessati possono esprimere una delle seguenti opzioni, tutte afferenti al diritto di scelta delle famiglie:</a:t>
            </a:r>
          </a:p>
          <a:p>
            <a:r>
              <a:rPr lang="it-IT" dirty="0" smtClean="0"/>
              <a:t>attività </a:t>
            </a:r>
            <a:r>
              <a:rPr lang="it-IT" dirty="0"/>
              <a:t>didattiche e formative (Ed. civica);</a:t>
            </a:r>
          </a:p>
          <a:p>
            <a:r>
              <a:rPr lang="it-IT" dirty="0" smtClean="0"/>
              <a:t>attività </a:t>
            </a:r>
            <a:r>
              <a:rPr lang="it-IT" dirty="0"/>
              <a:t>di studio e/o di ricerca individuale con assistenza di personale docente;</a:t>
            </a:r>
          </a:p>
          <a:p>
            <a:r>
              <a:rPr lang="it-IT" dirty="0" smtClean="0"/>
              <a:t>non </a:t>
            </a:r>
            <a:r>
              <a:rPr lang="it-IT" dirty="0"/>
              <a:t>frequenza della scuola nelle ore di insegnamento della religione cattolica (se l’ora di religione sarà </a:t>
            </a:r>
            <a:r>
              <a:rPr lang="it-IT" dirty="0" smtClean="0"/>
              <a:t>all’inizio o </a:t>
            </a:r>
            <a:r>
              <a:rPr lang="it-IT" dirty="0"/>
              <a:t>alla fine della giornata</a:t>
            </a:r>
            <a:r>
              <a:rPr lang="it-IT" dirty="0" smtClean="0"/>
              <a:t>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0664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66"/>
        </a:solidFill>
        <a:effectLst/>
      </p:bgPr>
    </p:bg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it-IT" dirty="0"/>
              <a:t>Codici ministeriali utili per l’iscrizione on-line</a:t>
            </a:r>
            <a:endParaRPr dirty="0"/>
          </a:p>
        </p:txBody>
      </p:sp>
      <p:sp>
        <p:nvSpPr>
          <p:cNvPr id="174" name="Google Shape;174;p6"/>
          <p:cNvSpPr txBox="1">
            <a:spLocks noGrp="1"/>
          </p:cNvSpPr>
          <p:nvPr>
            <p:ph type="body" idx="1"/>
          </p:nvPr>
        </p:nvSpPr>
        <p:spPr>
          <a:xfrm>
            <a:off x="677334" y="1853852"/>
            <a:ext cx="8712326" cy="4659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60"/>
              <a:buChar char="►"/>
            </a:pPr>
            <a:r>
              <a:rPr lang="it-IT" b="1" dirty="0">
                <a:solidFill>
                  <a:schemeClr val="tx1"/>
                </a:solidFill>
                <a:latin typeface="Comic Sans MS" panose="030F0702030302020204" pitchFamily="66" charset="0"/>
                <a:ea typeface="Verdana"/>
                <a:cs typeface="Verdana"/>
                <a:sym typeface="Verdana"/>
              </a:rPr>
              <a:t>PREE82301P Codice per la Scuola Primaria “</a:t>
            </a:r>
            <a:r>
              <a:rPr lang="it-IT" b="1" dirty="0" err="1">
                <a:solidFill>
                  <a:schemeClr val="tx1"/>
                </a:solidFill>
                <a:latin typeface="Comic Sans MS" panose="030F0702030302020204" pitchFamily="66" charset="0"/>
                <a:ea typeface="Verdana"/>
                <a:cs typeface="Verdana"/>
                <a:sym typeface="Verdana"/>
              </a:rPr>
              <a:t>R.L.Montalcini</a:t>
            </a:r>
            <a:r>
              <a:rPr lang="it-IT" b="1" dirty="0">
                <a:solidFill>
                  <a:schemeClr val="tx1"/>
                </a:solidFill>
                <a:latin typeface="Comic Sans MS" panose="030F0702030302020204" pitchFamily="66" charset="0"/>
                <a:ea typeface="Verdana"/>
                <a:cs typeface="Verdana"/>
                <a:sym typeface="Verdana"/>
              </a:rPr>
              <a:t>” di Felino</a:t>
            </a:r>
            <a:endParaRPr b="1" dirty="0">
              <a:solidFill>
                <a:schemeClr val="tx1"/>
              </a:solidFill>
              <a:latin typeface="Comic Sans MS" panose="030F0702030302020204" pitchFamily="66" charset="0"/>
              <a:ea typeface="Verdana"/>
              <a:cs typeface="Verdana"/>
              <a:sym typeface="Verdana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360"/>
              <a:buChar char="►"/>
            </a:pPr>
            <a:r>
              <a:rPr lang="it-IT" b="1" dirty="0">
                <a:solidFill>
                  <a:schemeClr val="tx1"/>
                </a:solidFill>
                <a:latin typeface="Comic Sans MS" panose="030F0702030302020204" pitchFamily="66" charset="0"/>
              </a:rPr>
              <a:t>PREE82304T Codice per la Scuola Primaria “A. Maestri” di Sala Baganza</a:t>
            </a:r>
            <a:endParaRPr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360"/>
              <a:buChar char="►"/>
            </a:pPr>
            <a:r>
              <a:rPr lang="it-IT" b="1" dirty="0">
                <a:solidFill>
                  <a:schemeClr val="tx1"/>
                </a:solidFill>
                <a:latin typeface="Comic Sans MS" panose="030F0702030302020204" pitchFamily="66" charset="0"/>
              </a:rPr>
              <a:t>PREE82305V Codice per la Scuola Primaria “Verti-Ollari” di Calestano</a:t>
            </a:r>
            <a:endParaRPr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360"/>
              <a:buChar char="►"/>
            </a:pPr>
            <a:r>
              <a:rPr lang="it-IT" b="1" dirty="0">
                <a:solidFill>
                  <a:srgbClr val="C00000"/>
                </a:solidFill>
                <a:latin typeface="Comic Sans MS" panose="030F0702030302020204" pitchFamily="66" charset="0"/>
              </a:rPr>
              <a:t>PRMM82301N Codice per la Scuola Secondaria I Grado “S. Solari” di Felino</a:t>
            </a:r>
            <a:endParaRPr b="1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360"/>
              <a:buChar char="►"/>
            </a:pPr>
            <a:r>
              <a:rPr lang="it-IT" b="1" dirty="0">
                <a:solidFill>
                  <a:schemeClr val="tx1"/>
                </a:solidFill>
                <a:latin typeface="Comic Sans MS" panose="030F0702030302020204" pitchFamily="66" charset="0"/>
              </a:rPr>
              <a:t>PRMM82302P Codice per la Scuola Secondaria I Grado “F. Maestri” di Sala Baganza</a:t>
            </a:r>
            <a:endParaRPr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360"/>
              <a:buChar char="►"/>
            </a:pPr>
            <a:r>
              <a:rPr lang="it-IT" b="1" dirty="0">
                <a:solidFill>
                  <a:schemeClr val="tx1"/>
                </a:solidFill>
                <a:latin typeface="Comic Sans MS" panose="030F0702030302020204" pitchFamily="66" charset="0"/>
              </a:rPr>
              <a:t>PRMM82303Q Codice per la Scuola Secondaria I Grado “G. Micheli” di Calestano</a:t>
            </a:r>
            <a:endParaRPr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342900" lvl="0" indent="-25654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360"/>
              <a:buNone/>
            </a:pPr>
            <a:endParaRPr sz="17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66"/>
        </a:solid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4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718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it-IT" dirty="0"/>
              <a:t>Tempistiche d’iscrizione</a:t>
            </a:r>
            <a:endParaRPr dirty="0"/>
          </a:p>
        </p:txBody>
      </p:sp>
      <p:sp>
        <p:nvSpPr>
          <p:cNvPr id="162" name="Google Shape;162;p4"/>
          <p:cNvSpPr txBox="1">
            <a:spLocks noGrp="1"/>
          </p:cNvSpPr>
          <p:nvPr>
            <p:ph type="body" idx="1"/>
          </p:nvPr>
        </p:nvSpPr>
        <p:spPr>
          <a:xfrm>
            <a:off x="677334" y="1427967"/>
            <a:ext cx="8596668" cy="4613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60"/>
              <a:buNone/>
            </a:pPr>
            <a:r>
              <a:rPr lang="it-IT" sz="1700" b="1" dirty="0"/>
              <a:t>La domanda d’iscrizione presentata on line deve essere obbligatoriamente perfezionata entro il </a:t>
            </a:r>
            <a:r>
              <a:rPr lang="it-IT" sz="1700" b="1" dirty="0" smtClean="0"/>
              <a:t>30/01/2023</a:t>
            </a:r>
            <a:endParaRPr sz="1700" b="1" dirty="0"/>
          </a:p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360"/>
              <a:buNone/>
            </a:pPr>
            <a:r>
              <a:rPr lang="it-IT" sz="1700" b="1" dirty="0"/>
              <a:t>presso la segreteria dell’Istituto, a Felino in via Roma n° 55</a:t>
            </a:r>
            <a:endParaRPr sz="1700" b="1" dirty="0"/>
          </a:p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360"/>
              <a:buNone/>
            </a:pPr>
            <a:r>
              <a:rPr lang="it-IT" sz="1700" b="1" dirty="0"/>
              <a:t> (</a:t>
            </a:r>
            <a:r>
              <a:rPr lang="it-IT" sz="1700" b="1" i="1" dirty="0"/>
              <a:t>dal lunedì al venerdì 11,00 -13,00, sabato ore 10,30 -12,30 e </a:t>
            </a:r>
            <a:endParaRPr sz="1700" b="1" i="1" dirty="0"/>
          </a:p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360"/>
              <a:buNone/>
            </a:pPr>
            <a:r>
              <a:rPr lang="it-IT" sz="1700" b="1" i="1" dirty="0"/>
              <a:t>il mercoledì anche il pomeriggio 14,30 -16,30</a:t>
            </a:r>
            <a:r>
              <a:rPr lang="it-IT" sz="1700" b="1" dirty="0"/>
              <a:t>) con la consegna di: </a:t>
            </a:r>
            <a:endParaRPr sz="1700" b="1" dirty="0"/>
          </a:p>
          <a:p>
            <a:pPr marL="342900" lvl="0" indent="-3429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360"/>
              <a:buChar char="►"/>
            </a:pPr>
            <a:r>
              <a:rPr lang="it-IT" sz="1700" b="1" dirty="0"/>
              <a:t>fotocopia del codice</a:t>
            </a:r>
            <a:r>
              <a:rPr lang="it-IT" sz="1700" b="1" i="1" dirty="0"/>
              <a:t> </a:t>
            </a:r>
            <a:r>
              <a:rPr lang="it-IT" sz="1700" b="1" dirty="0"/>
              <a:t>fiscale ed una fotografia formato tessera dell’alunno;</a:t>
            </a:r>
            <a:endParaRPr sz="1700" b="1" dirty="0"/>
          </a:p>
          <a:p>
            <a:pPr marL="342900" lvl="0" indent="-3429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360"/>
              <a:buChar char="►"/>
            </a:pPr>
            <a:r>
              <a:rPr lang="it-IT" sz="1700" b="1" dirty="0" smtClean="0"/>
              <a:t>fotocopia del codice </a:t>
            </a:r>
            <a:r>
              <a:rPr lang="it-IT" sz="1700" b="1" dirty="0"/>
              <a:t>fiscale e documenti dei genitori;</a:t>
            </a:r>
            <a:endParaRPr sz="1700" b="1" dirty="0"/>
          </a:p>
          <a:p>
            <a:pPr marL="342900" lvl="0" indent="-3429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360"/>
              <a:buChar char="►"/>
            </a:pPr>
            <a:r>
              <a:rPr lang="it-IT" sz="1700" b="1" dirty="0"/>
              <a:t>Particolari certificazioni (sentenze tribunale, certificazioni 104/92</a:t>
            </a:r>
            <a:r>
              <a:rPr lang="it-IT" sz="1700" b="1" dirty="0" smtClean="0"/>
              <a:t>)</a:t>
            </a:r>
          </a:p>
          <a:p>
            <a:pPr marL="342900" lvl="0" indent="-3429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360"/>
              <a:buChar char="►"/>
            </a:pPr>
            <a:endParaRPr lang="it-IT" sz="1700" b="1" dirty="0" smtClean="0"/>
          </a:p>
          <a:p>
            <a:pPr marL="342900" lvl="0" indent="-342900">
              <a:spcBef>
                <a:spcPts val="0"/>
              </a:spcBef>
            </a:pPr>
            <a:r>
              <a:rPr lang="it-IT" sz="1700" b="1" dirty="0"/>
              <a:t>Il sistema iscrizioni on-line comunicherà sulla casella di posta elettronica l’accettazione della domanda</a:t>
            </a:r>
          </a:p>
          <a:p>
            <a:pPr marL="342900" lvl="0" indent="-342900"/>
            <a:r>
              <a:rPr lang="it-IT" sz="1700" b="1" dirty="0"/>
              <a:t>Se necessario la Scuola contatterà le famiglie  in caso di ulteriori informazioni</a:t>
            </a:r>
          </a:p>
          <a:p>
            <a:pPr marL="342900" lvl="0" indent="-251459" algn="ctr">
              <a:buNone/>
            </a:pPr>
            <a:endParaRPr lang="it-IT" sz="1600" b="1" dirty="0"/>
          </a:p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360"/>
              <a:buNone/>
            </a:pPr>
            <a:endParaRPr sz="1700" dirty="0"/>
          </a:p>
          <a:p>
            <a:pPr marL="342900" lvl="0" indent="-256540" algn="ctr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360"/>
              <a:buNone/>
            </a:pPr>
            <a:endParaRPr sz="17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66"/>
        </a:solidFill>
        <a:effectLst/>
      </p:bgPr>
    </p:bg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9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it-IT"/>
              <a:t>Pubblicazione delle sezioni</a:t>
            </a:r>
            <a:endParaRPr/>
          </a:p>
        </p:txBody>
      </p:sp>
      <p:sp>
        <p:nvSpPr>
          <p:cNvPr id="192" name="Google Shape;192;p9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it-IT" dirty="0" smtClean="0"/>
              <a:t>INIZIO SETTEMBRE 2023</a:t>
            </a:r>
            <a:endParaRPr dirty="0"/>
          </a:p>
          <a:p>
            <a:pPr marL="342900" lvl="0" indent="-251459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dirty="0"/>
          </a:p>
          <a:p>
            <a:pPr marL="342900" lvl="0" indent="-3429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it-IT" dirty="0"/>
              <a:t>AI PRIMI DI SETTEMBRE LE FAMIGLIE VERRANNO CONVOCATE PER UN’ASSEMBLEA TENUTA DALLE INSEGNANTI DELLE </a:t>
            </a:r>
            <a:r>
              <a:rPr lang="it-IT" dirty="0" smtClean="0"/>
              <a:t>CLASSI</a:t>
            </a:r>
          </a:p>
          <a:p>
            <a:endParaRPr lang="it-IT" dirty="0"/>
          </a:p>
          <a:p>
            <a:r>
              <a:rPr lang="it-IT" dirty="0"/>
              <a:t> </a:t>
            </a:r>
            <a:r>
              <a:rPr lang="it-IT" b="1" dirty="0"/>
              <a:t>Il Diario</a:t>
            </a:r>
            <a:r>
              <a:rPr lang="it-IT" dirty="0"/>
              <a:t>, su cui i genitori apporranno la firma, verrà consegnato in classe nei primi giorni di attività didattica del mese di settembre </a:t>
            </a:r>
            <a:r>
              <a:rPr lang="it-IT" dirty="0" smtClean="0"/>
              <a:t>2023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C232"/>
        </a:solidFill>
        <a:effectLst/>
      </p:bgPr>
    </p:bg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it-IT" dirty="0"/>
              <a:t>Orari </a:t>
            </a:r>
            <a:r>
              <a:rPr lang="it-IT" dirty="0" smtClean="0"/>
              <a:t>Secondaria Felino</a:t>
            </a:r>
            <a:br>
              <a:rPr lang="it-IT" dirty="0" smtClean="0"/>
            </a:br>
            <a:r>
              <a:rPr lang="it-IT" dirty="0" smtClean="0"/>
              <a:t>«Stanislao Solari»</a:t>
            </a:r>
            <a:r>
              <a:rPr lang="it-IT" dirty="0"/>
              <a:t/>
            </a:r>
            <a:br>
              <a:rPr lang="it-IT" dirty="0"/>
            </a:br>
            <a:endParaRPr dirty="0"/>
          </a:p>
        </p:txBody>
      </p:sp>
      <p:sp>
        <p:nvSpPr>
          <p:cNvPr id="216" name="Google Shape;216;p13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712326" cy="40878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360"/>
              <a:buNone/>
            </a:pPr>
            <a:r>
              <a:rPr lang="it-IT" sz="1700" dirty="0" smtClean="0"/>
              <a:t>TEMPO SCUOLA  </a:t>
            </a:r>
            <a:r>
              <a:rPr lang="it-IT" sz="1700" b="1" dirty="0" smtClean="0"/>
              <a:t>30 </a:t>
            </a:r>
            <a:r>
              <a:rPr lang="it-IT" sz="1700" b="1" dirty="0"/>
              <a:t>ORE </a:t>
            </a:r>
            <a:r>
              <a:rPr lang="it-IT" sz="1700" dirty="0" smtClean="0"/>
              <a:t>SETTIMANALI</a:t>
            </a:r>
          </a:p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360"/>
              <a:buNone/>
            </a:pPr>
            <a:r>
              <a:rPr lang="it-IT" sz="1700" dirty="0" smtClean="0"/>
              <a:t>Dal lunedì al sabato dalle 8:00 alle 13:00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360"/>
              <a:buNone/>
            </a:pPr>
            <a:endParaRPr sz="1700"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360"/>
              <a:buNone/>
            </a:pPr>
            <a:r>
              <a:rPr lang="it-IT" sz="1700" u="sng" dirty="0"/>
              <a:t>Orario di </a:t>
            </a:r>
            <a:r>
              <a:rPr lang="it-IT" sz="1700" u="sng" dirty="0" smtClean="0"/>
              <a:t>funzionamento</a:t>
            </a: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36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360"/>
              <a:buNone/>
            </a:pPr>
            <a:r>
              <a:rPr lang="it-IT" sz="1700" b="1" dirty="0"/>
              <a:t>INGRESSO:</a:t>
            </a:r>
            <a:r>
              <a:rPr lang="it-IT" sz="1700" dirty="0"/>
              <a:t> ore 7:55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360"/>
              <a:buNone/>
            </a:pPr>
            <a:r>
              <a:rPr lang="it-IT" sz="1700" b="1" dirty="0"/>
              <a:t>INIZIO LEZION</a:t>
            </a:r>
            <a:r>
              <a:rPr lang="it-IT" sz="1700" dirty="0"/>
              <a:t>I: ore 8:00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360"/>
              <a:buNone/>
            </a:pPr>
            <a:r>
              <a:rPr lang="it-IT" sz="1700" b="1" dirty="0" smtClean="0"/>
              <a:t>INTERVALLO: </a:t>
            </a:r>
            <a:r>
              <a:rPr lang="it-IT" sz="1700" dirty="0"/>
              <a:t>ore</a:t>
            </a:r>
            <a:r>
              <a:rPr lang="it-IT" sz="1700" b="1" dirty="0"/>
              <a:t> </a:t>
            </a:r>
            <a:r>
              <a:rPr lang="it-IT" sz="1700" dirty="0"/>
              <a:t> </a:t>
            </a:r>
            <a:r>
              <a:rPr lang="it-IT" sz="1700" dirty="0" smtClean="0"/>
              <a:t>10:55 </a:t>
            </a:r>
            <a:r>
              <a:rPr lang="it-IT" sz="1700" dirty="0"/>
              <a:t>– </a:t>
            </a:r>
            <a:r>
              <a:rPr lang="it-IT" sz="1700" dirty="0" smtClean="0"/>
              <a:t>11:05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360"/>
              <a:buNone/>
            </a:pPr>
            <a:r>
              <a:rPr lang="it-IT" sz="1700" b="1" dirty="0" smtClean="0"/>
              <a:t>USCITA: </a:t>
            </a:r>
            <a:r>
              <a:rPr lang="it-IT" sz="1700" dirty="0" smtClean="0"/>
              <a:t>ore 13:00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C232"/>
        </a:solidFill>
        <a:effectLst/>
      </p:bgPr>
    </p:bg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"/>
          <p:cNvSpPr txBox="1">
            <a:spLocks noGrp="1"/>
          </p:cNvSpPr>
          <p:nvPr>
            <p:ph type="title"/>
          </p:nvPr>
        </p:nvSpPr>
        <p:spPr>
          <a:xfrm>
            <a:off x="677334" y="325678"/>
            <a:ext cx="8596668" cy="1252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it-IT" dirty="0"/>
              <a:t>Quadro orario </a:t>
            </a:r>
            <a:r>
              <a:rPr lang="it-IT" dirty="0" smtClean="0"/>
              <a:t>disciplinare settimanale</a:t>
            </a:r>
            <a:br>
              <a:rPr lang="it-IT" dirty="0" smtClean="0"/>
            </a:br>
            <a:r>
              <a:rPr lang="it-IT" sz="2000" dirty="0" smtClean="0"/>
              <a:t>(Ogni studente è tenuto a frequentare le lezioni per non meno di ¾ delle ore annue)</a:t>
            </a:r>
            <a:endParaRPr dirty="0"/>
          </a:p>
        </p:txBody>
      </p:sp>
      <p:graphicFrame>
        <p:nvGraphicFramePr>
          <p:cNvPr id="4" name="Google Shape;222;p14"/>
          <p:cNvGraphicFramePr/>
          <p:nvPr>
            <p:extLst>
              <p:ext uri="{D42A27DB-BD31-4B8C-83A1-F6EECF244321}">
                <p14:modId xmlns:p14="http://schemas.microsoft.com/office/powerpoint/2010/main" val="3711165593"/>
              </p:ext>
            </p:extLst>
          </p:nvPr>
        </p:nvGraphicFramePr>
        <p:xfrm>
          <a:off x="2354733" y="1653435"/>
          <a:ext cx="5598950" cy="4292284"/>
        </p:xfrm>
        <a:graphic>
          <a:graphicData uri="http://schemas.openxmlformats.org/drawingml/2006/table">
            <a:tbl>
              <a:tblPr firstRow="1" bandRow="1">
                <a:noFill/>
                <a:tableStyleId>{BC54D85F-8B7D-4928-93D4-FFBF57150D78}</a:tableStyleId>
              </a:tblPr>
              <a:tblGrid>
                <a:gridCol w="2799475"/>
                <a:gridCol w="2799475"/>
              </a:tblGrid>
              <a:tr h="27440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it-IT" sz="1500" b="0" u="none" strike="noStrike" cap="none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 </a:t>
                      </a:r>
                      <a:endParaRPr sz="1400" u="none" strike="noStrike" cap="none" dirty="0"/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it-IT" sz="1500" b="1" u="none" strike="noStrike" cap="none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TEMPO PIENO</a:t>
                      </a:r>
                      <a:endParaRPr sz="1400" u="none" strike="noStrike" cap="none" dirty="0"/>
                    </a:p>
                  </a:txBody>
                  <a:tcPr marL="68575" marR="68575" marT="0" marB="0" anchor="ctr"/>
                </a:tc>
              </a:tr>
              <a:tr h="34960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it-IT" sz="1600" b="1" u="none" strike="noStrike" cap="none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ITALIANO</a:t>
                      </a:r>
                      <a:endParaRPr sz="1600" b="1" u="none" strike="noStrike" cap="none" dirty="0"/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it-IT" sz="1600" b="1" u="none" strike="noStrike" cap="none" dirty="0" smtClean="0">
                          <a:latin typeface="Trebuchet MS"/>
                          <a:sym typeface="Trebuchet MS"/>
                        </a:rPr>
                        <a:t>6</a:t>
                      </a:r>
                      <a:endParaRPr sz="1600" b="1" u="none" strike="noStrike" cap="none" dirty="0"/>
                    </a:p>
                  </a:txBody>
                  <a:tcPr marL="68575" marR="68575" marT="0" marB="0" anchor="ctr"/>
                </a:tc>
              </a:tr>
              <a:tr h="34960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it-IT" sz="1600" b="1" u="none" strike="noStrike" cap="none" dirty="0" smtClean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STORIA</a:t>
                      </a:r>
                      <a:endParaRPr sz="1600" b="1" u="none" strike="noStrike" cap="none" dirty="0"/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it-IT" sz="1600" b="1" u="none" strike="noStrike" cap="none" dirty="0" smtClean="0">
                          <a:latin typeface="Trebuchet MS"/>
                          <a:sym typeface="Trebuchet MS"/>
                        </a:rPr>
                        <a:t>2</a:t>
                      </a:r>
                      <a:endParaRPr sz="1600" b="1" u="none" strike="noStrike" cap="none" dirty="0"/>
                    </a:p>
                  </a:txBody>
                  <a:tcPr marL="68575" marR="68575" marT="0" marB="0" anchor="ctr"/>
                </a:tc>
              </a:tr>
              <a:tr h="34960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it-IT" sz="1600" b="1" u="none" strike="noStrike" cap="none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GEOGRAFIA</a:t>
                      </a:r>
                      <a:endParaRPr sz="1600" b="1" u="none" strike="noStrike" cap="none" dirty="0"/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it-IT" sz="1600" b="1" u="none" strike="noStrike" cap="none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2</a:t>
                      </a:r>
                      <a:endParaRPr sz="1600" b="1" u="none" strike="noStrike" cap="none"/>
                    </a:p>
                  </a:txBody>
                  <a:tcPr marL="68575" marR="68575" marT="0" marB="0" anchor="ctr"/>
                </a:tc>
              </a:tr>
              <a:tr h="34960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it-IT" sz="1600" b="1" u="none" strike="noStrike" cap="none" dirty="0" smtClean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MATEMATICA E SCIENZE</a:t>
                      </a:r>
                      <a:endParaRPr sz="1600" b="1" u="none" strike="noStrike" cap="none" dirty="0"/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it-IT" sz="1600" b="1" u="none" strike="noStrike" cap="none" dirty="0" smtClean="0">
                          <a:latin typeface="Trebuchet MS"/>
                          <a:sym typeface="Trebuchet MS"/>
                        </a:rPr>
                        <a:t>6</a:t>
                      </a:r>
                      <a:endParaRPr sz="1600" b="1" u="none" strike="noStrike" cap="none" dirty="0"/>
                    </a:p>
                  </a:txBody>
                  <a:tcPr marL="68575" marR="68575" marT="0" marB="0" anchor="ctr"/>
                </a:tc>
              </a:tr>
              <a:tr h="34960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it-IT" sz="1600" b="1" u="none" strike="noStrike" cap="none" dirty="0" smtClean="0"/>
                        <a:t>INGLESE</a:t>
                      </a:r>
                      <a:endParaRPr sz="1600" b="1" u="none" strike="noStrike" cap="none" dirty="0"/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it-IT" sz="1600" b="1" u="none" strike="noStrike" cap="none" dirty="0" smtClean="0"/>
                        <a:t>3</a:t>
                      </a:r>
                      <a:endParaRPr sz="1600" b="1" u="none" strike="noStrike" cap="none" dirty="0"/>
                    </a:p>
                  </a:txBody>
                  <a:tcPr marL="68575" marR="68575" marT="0" marB="0" anchor="ctr"/>
                </a:tc>
              </a:tr>
              <a:tr h="34960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it-IT" sz="1600" b="1" u="none" strike="noStrike" cap="none" dirty="0" smtClean="0"/>
                        <a:t>FRANCESE</a:t>
                      </a:r>
                      <a:endParaRPr sz="1600" b="1" u="none" strike="noStrike" cap="none" dirty="0"/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it-IT" sz="1600" b="1" u="none" strike="noStrike" cap="none" dirty="0" smtClean="0"/>
                        <a:t>2</a:t>
                      </a:r>
                      <a:endParaRPr sz="1600" b="1" u="none" strike="noStrike" cap="none" dirty="0"/>
                    </a:p>
                  </a:txBody>
                  <a:tcPr marL="68575" marR="68575" marT="0" marB="0" anchor="ctr"/>
                </a:tc>
              </a:tr>
              <a:tr h="34960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it-IT" sz="1600" b="1" u="none" strike="noStrike" cap="none" dirty="0" smtClean="0"/>
                        <a:t>TECNOLOGIA</a:t>
                      </a:r>
                      <a:endParaRPr sz="1600" b="1" u="none" strike="noStrike" cap="none" dirty="0"/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it-IT" sz="1600" b="1" u="none" strike="noStrike" cap="none" dirty="0" smtClean="0"/>
                        <a:t>2</a:t>
                      </a:r>
                      <a:endParaRPr sz="1600" b="1" u="none" strike="noStrike" cap="none" dirty="0"/>
                    </a:p>
                  </a:txBody>
                  <a:tcPr marL="68575" marR="68575" marT="0" marB="0" anchor="ctr"/>
                </a:tc>
              </a:tr>
              <a:tr h="34960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it-IT" sz="1600" b="1" u="none" strike="noStrike" cap="none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ARTE E IMMAGINE</a:t>
                      </a:r>
                      <a:endParaRPr sz="1600" b="1" u="none" strike="noStrike" cap="none" dirty="0"/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it-IT" sz="1600" b="1" u="none" strike="noStrike" cap="none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2</a:t>
                      </a:r>
                      <a:endParaRPr sz="1600" b="1" u="none" strike="noStrike" cap="none" dirty="0"/>
                    </a:p>
                  </a:txBody>
                  <a:tcPr marL="68575" marR="68575" marT="0" marB="0" anchor="ctr"/>
                </a:tc>
              </a:tr>
              <a:tr h="34960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it-IT" sz="1600" b="1" u="none" strike="noStrike" cap="none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MUSICA</a:t>
                      </a:r>
                      <a:endParaRPr sz="1600" b="1" u="none" strike="noStrike" cap="none" dirty="0"/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it-IT" sz="1600" b="1" u="none" strike="noStrike" cap="none" dirty="0" smtClean="0">
                          <a:latin typeface="Trebuchet MS"/>
                          <a:sym typeface="Trebuchet MS"/>
                        </a:rPr>
                        <a:t>2</a:t>
                      </a:r>
                      <a:endParaRPr sz="1600" b="1" u="none" strike="noStrike" cap="none" dirty="0"/>
                    </a:p>
                  </a:txBody>
                  <a:tcPr marL="68575" marR="68575" marT="0" marB="0" anchor="ctr"/>
                </a:tc>
              </a:tr>
              <a:tr h="34960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it-IT" sz="1600" b="1" u="none" strike="noStrike" cap="none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EDUCAZIONE FISICA</a:t>
                      </a:r>
                      <a:endParaRPr sz="1600" b="1" u="none" strike="noStrike" cap="none" dirty="0"/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it-IT" sz="1600" b="1" u="none" strike="noStrike" cap="none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2</a:t>
                      </a:r>
                      <a:endParaRPr sz="1600" b="1" u="none" strike="noStrike" cap="none" dirty="0"/>
                    </a:p>
                  </a:txBody>
                  <a:tcPr marL="68575" marR="68575" marT="0" marB="0" anchor="ctr"/>
                </a:tc>
              </a:tr>
              <a:tr h="45332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it-IT" sz="1600" b="1" u="none" strike="noStrike" cap="none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RELIGIONE/ATTIVITA’ ALTERNATIVE</a:t>
                      </a:r>
                      <a:endParaRPr sz="1600" b="1" u="none" strike="noStrike" cap="none"/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it-IT" sz="1600" b="1" u="none" strike="noStrike" cap="none" dirty="0" smtClean="0">
                          <a:latin typeface="Trebuchet MS"/>
                          <a:sym typeface="Trebuchet MS"/>
                        </a:rPr>
                        <a:t>1</a:t>
                      </a:r>
                      <a:endParaRPr sz="1600" b="1" u="none" strike="noStrike" cap="none" dirty="0"/>
                    </a:p>
                  </a:txBody>
                  <a:tcPr marL="68575" marR="68575" marT="0" marB="0" anchor="ctr"/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2329841" y="6225436"/>
            <a:ext cx="67264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Trebuchet MS" panose="020B0603020202020204" pitchFamily="34" charset="0"/>
              </a:rPr>
              <a:t>* EDUCAZIONE CIVICA (33 ore annuali distribuite nelle varie discipline)</a:t>
            </a:r>
            <a:endParaRPr lang="it-IT" b="1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faccettatura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1488</Words>
  <Application>Microsoft Office PowerPoint</Application>
  <PresentationFormat>Personalizzato</PresentationFormat>
  <Paragraphs>157</Paragraphs>
  <Slides>29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0" baseType="lpstr">
      <vt:lpstr>Sfaccettatura</vt:lpstr>
      <vt:lpstr>Scuola Secondaria di Felino «Stanislao Solari» Scuole aperte</vt:lpstr>
      <vt:lpstr>Tempistiche d’iscrizione per le classi prime</vt:lpstr>
      <vt:lpstr>Compilazione domanda</vt:lpstr>
      <vt:lpstr>Attività alternative alla Religione Cattolica</vt:lpstr>
      <vt:lpstr>Codici ministeriali utili per l’iscrizione on-line</vt:lpstr>
      <vt:lpstr>Tempistiche d’iscrizione</vt:lpstr>
      <vt:lpstr>Pubblicazione delle sezioni</vt:lpstr>
      <vt:lpstr>Orari Secondaria Felino «Stanislao Solari» </vt:lpstr>
      <vt:lpstr>Quadro orario disciplinare settimanale (Ogni studente è tenuto a frequentare le lezioni per non meno di ¾ delle ore annue)</vt:lpstr>
      <vt:lpstr>Servizi  Registro elettronico</vt:lpstr>
      <vt:lpstr>Regolamento</vt:lpstr>
      <vt:lpstr>Offerta formativa dell’Istituto (PTOF-POF)</vt:lpstr>
      <vt:lpstr>Opportunità</vt:lpstr>
      <vt:lpstr>Progetti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Contributo volontario dei genitori</vt:lpstr>
      <vt:lpstr>Contributo volontario dei genitori</vt:lpstr>
      <vt:lpstr>SERVIZI GESTITI DAL COMUNE</vt:lpstr>
      <vt:lpstr>….. Se avete bisogno…..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Scuola primaria «Rita Levi Montalcini» Scuole aperte</dc:title>
  <dc:creator>Ilaria</dc:creator>
  <cp:lastModifiedBy>Ilaria</cp:lastModifiedBy>
  <cp:revision>49</cp:revision>
  <dcterms:modified xsi:type="dcterms:W3CDTF">2023-01-09T17:02:24Z</dcterms:modified>
</cp:coreProperties>
</file>